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12"/>
  </p:notesMasterIdLst>
  <p:handoutMasterIdLst>
    <p:handoutMasterId r:id="rId13"/>
  </p:handoutMasterIdLst>
  <p:sldIdLst>
    <p:sldId id="260" r:id="rId2"/>
    <p:sldId id="328" r:id="rId3"/>
    <p:sldId id="329" r:id="rId4"/>
    <p:sldId id="325" r:id="rId5"/>
    <p:sldId id="330" r:id="rId6"/>
    <p:sldId id="331" r:id="rId7"/>
    <p:sldId id="332" r:id="rId8"/>
    <p:sldId id="333" r:id="rId9"/>
    <p:sldId id="334" r:id="rId10"/>
    <p:sldId id="282" r:id="rId11"/>
  </p:sldIdLst>
  <p:sldSz cx="8961438" cy="6721475"/>
  <p:notesSz cx="6743700" cy="9906000"/>
  <p:custDataLst>
    <p:tags r:id="rId14"/>
  </p:custDataLst>
  <p:defaultTextStyle>
    <a:defPPr>
      <a:defRPr lang="en-GB"/>
    </a:defPPr>
    <a:lvl1pPr algn="l" rtl="0" fontAlgn="base">
      <a:spcBef>
        <a:spcPct val="0"/>
      </a:spcBef>
      <a:spcAft>
        <a:spcPct val="0"/>
      </a:spcAft>
      <a:defRPr sz="900" kern="1200">
        <a:solidFill>
          <a:schemeClr val="tx1"/>
        </a:solidFill>
        <a:latin typeface="Arial" charset="0"/>
        <a:ea typeface="+mn-ea"/>
        <a:cs typeface="Arial" charset="0"/>
      </a:defRPr>
    </a:lvl1pPr>
    <a:lvl2pPr marL="457200" algn="l" rtl="0" fontAlgn="base">
      <a:spcBef>
        <a:spcPct val="0"/>
      </a:spcBef>
      <a:spcAft>
        <a:spcPct val="0"/>
      </a:spcAft>
      <a:defRPr sz="900" kern="1200">
        <a:solidFill>
          <a:schemeClr val="tx1"/>
        </a:solidFill>
        <a:latin typeface="Arial" charset="0"/>
        <a:ea typeface="+mn-ea"/>
        <a:cs typeface="Arial" charset="0"/>
      </a:defRPr>
    </a:lvl2pPr>
    <a:lvl3pPr marL="914400" algn="l" rtl="0" fontAlgn="base">
      <a:spcBef>
        <a:spcPct val="0"/>
      </a:spcBef>
      <a:spcAft>
        <a:spcPct val="0"/>
      </a:spcAft>
      <a:defRPr sz="900" kern="1200">
        <a:solidFill>
          <a:schemeClr val="tx1"/>
        </a:solidFill>
        <a:latin typeface="Arial" charset="0"/>
        <a:ea typeface="+mn-ea"/>
        <a:cs typeface="Arial" charset="0"/>
      </a:defRPr>
    </a:lvl3pPr>
    <a:lvl4pPr marL="1371600" algn="l" rtl="0" fontAlgn="base">
      <a:spcBef>
        <a:spcPct val="0"/>
      </a:spcBef>
      <a:spcAft>
        <a:spcPct val="0"/>
      </a:spcAft>
      <a:defRPr sz="900" kern="1200">
        <a:solidFill>
          <a:schemeClr val="tx1"/>
        </a:solidFill>
        <a:latin typeface="Arial" charset="0"/>
        <a:ea typeface="+mn-ea"/>
        <a:cs typeface="Arial" charset="0"/>
      </a:defRPr>
    </a:lvl4pPr>
    <a:lvl5pPr marL="1828800" algn="l" rtl="0" fontAlgn="base">
      <a:spcBef>
        <a:spcPct val="0"/>
      </a:spcBef>
      <a:spcAft>
        <a:spcPct val="0"/>
      </a:spcAft>
      <a:defRPr sz="900" kern="1200">
        <a:solidFill>
          <a:schemeClr val="tx1"/>
        </a:solidFill>
        <a:latin typeface="Arial" charset="0"/>
        <a:ea typeface="+mn-ea"/>
        <a:cs typeface="Arial" charset="0"/>
      </a:defRPr>
    </a:lvl5pPr>
    <a:lvl6pPr marL="2286000" algn="l" defTabSz="914400" rtl="0" eaLnBrk="1" latinLnBrk="0" hangingPunct="1">
      <a:defRPr sz="900" kern="1200">
        <a:solidFill>
          <a:schemeClr val="tx1"/>
        </a:solidFill>
        <a:latin typeface="Arial" charset="0"/>
        <a:ea typeface="+mn-ea"/>
        <a:cs typeface="Arial" charset="0"/>
      </a:defRPr>
    </a:lvl6pPr>
    <a:lvl7pPr marL="2743200" algn="l" defTabSz="914400" rtl="0" eaLnBrk="1" latinLnBrk="0" hangingPunct="1">
      <a:defRPr sz="900" kern="1200">
        <a:solidFill>
          <a:schemeClr val="tx1"/>
        </a:solidFill>
        <a:latin typeface="Arial" charset="0"/>
        <a:ea typeface="+mn-ea"/>
        <a:cs typeface="Arial" charset="0"/>
      </a:defRPr>
    </a:lvl7pPr>
    <a:lvl8pPr marL="3200400" algn="l" defTabSz="914400" rtl="0" eaLnBrk="1" latinLnBrk="0" hangingPunct="1">
      <a:defRPr sz="900" kern="1200">
        <a:solidFill>
          <a:schemeClr val="tx1"/>
        </a:solidFill>
        <a:latin typeface="Arial" charset="0"/>
        <a:ea typeface="+mn-ea"/>
        <a:cs typeface="Arial" charset="0"/>
      </a:defRPr>
    </a:lvl8pPr>
    <a:lvl9pPr marL="3657600" algn="l" defTabSz="914400" rtl="0" eaLnBrk="1" latinLnBrk="0" hangingPunct="1">
      <a:defRPr sz="9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unabha"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AAE2"/>
    <a:srgbClr val="29E2AA"/>
    <a:srgbClr val="3399FF"/>
    <a:srgbClr val="6699FF"/>
    <a:srgbClr val="000000"/>
    <a:srgbClr val="91AFFF"/>
    <a:srgbClr val="0065CC"/>
    <a:srgbClr val="808080"/>
    <a:srgbClr val="00296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snapToGrid="0">
      <p:cViewPr>
        <p:scale>
          <a:sx n="70" d="100"/>
          <a:sy n="70" d="100"/>
        </p:scale>
        <p:origin x="-1344" y="0"/>
      </p:cViewPr>
      <p:guideLst>
        <p:guide orient="horz" pos="2117"/>
        <p:guide pos="282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3" d="100"/>
          <a:sy n="73" d="100"/>
        </p:scale>
        <p:origin x="-1980" y="-108"/>
      </p:cViewPr>
      <p:guideLst>
        <p:guide orient="horz" pos="312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9769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gray">
          <a:xfrm>
            <a:off x="468313" y="620713"/>
            <a:ext cx="5813425" cy="4359275"/>
          </a:xfrm>
          <a:prstGeom prst="rect">
            <a:avLst/>
          </a:prstGeom>
          <a:noFill/>
          <a:ln w="9525">
            <a:solidFill>
              <a:schemeClr val="bg1"/>
            </a:solidFill>
            <a:miter lim="800000"/>
            <a:headEnd/>
            <a:tailEnd/>
          </a:ln>
        </p:spPr>
      </p:sp>
      <p:sp>
        <p:nvSpPr>
          <p:cNvPr id="5123" name="Rectangle 3"/>
          <p:cNvSpPr>
            <a:spLocks noGrp="1" noChangeArrowheads="1"/>
          </p:cNvSpPr>
          <p:nvPr>
            <p:ph type="body" sz="quarter" idx="3"/>
          </p:nvPr>
        </p:nvSpPr>
        <p:spPr bwMode="gray">
          <a:xfrm>
            <a:off x="546100" y="5322888"/>
            <a:ext cx="5746750" cy="12223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7" name="Rectangle 7"/>
          <p:cNvSpPr>
            <a:spLocks noGrp="1" noChangeArrowheads="1"/>
          </p:cNvSpPr>
          <p:nvPr>
            <p:ph type="sldNum" sz="quarter" idx="5"/>
          </p:nvPr>
        </p:nvSpPr>
        <p:spPr bwMode="gray">
          <a:xfrm>
            <a:off x="6018213" y="9528175"/>
            <a:ext cx="534987" cy="18256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200">
                <a:cs typeface="+mn-cs"/>
              </a:defRPr>
            </a:lvl1pPr>
          </a:lstStyle>
          <a:p>
            <a:pPr>
              <a:defRPr/>
            </a:pPr>
            <a:fld id="{F3078A54-53A5-4610-BA4F-A7A359C8C783}" type="slidenum">
              <a:rPr lang="en-GB"/>
              <a:pPr>
                <a:defRPr/>
              </a:pPr>
              <a:t>‹#›</a:t>
            </a:fld>
            <a:endParaRPr lang="en-GB"/>
          </a:p>
        </p:txBody>
      </p:sp>
      <p:sp>
        <p:nvSpPr>
          <p:cNvPr id="5128" name="doc id"/>
          <p:cNvSpPr>
            <a:spLocks noGrp="1" noChangeArrowheads="1"/>
          </p:cNvSpPr>
          <p:nvPr>
            <p:ph type="ftr" sz="quarter" idx="4"/>
          </p:nvPr>
        </p:nvSpPr>
        <p:spPr bwMode="gray">
          <a:xfrm>
            <a:off x="6257925" y="111125"/>
            <a:ext cx="295275" cy="122238"/>
          </a:xfrm>
          <a:prstGeom prst="rect">
            <a:avLst/>
          </a:prstGeom>
          <a:noFill/>
          <a:ln w="9525">
            <a:noFill/>
            <a:miter lim="800000"/>
            <a:headEnd/>
            <a:tailEnd/>
          </a:ln>
          <a:effectLst/>
        </p:spPr>
        <p:txBody>
          <a:bodyPr vert="horz" wrap="none" lIns="0" tIns="0" rIns="0" bIns="0" numCol="1" anchor="b" anchorCtr="0" compatLnSpc="1">
            <a:prstTxWarp prst="textNoShape">
              <a:avLst/>
            </a:prstTxWarp>
          </a:bodyPr>
          <a:lstStyle>
            <a:lvl1pPr>
              <a:defRPr sz="1000">
                <a:cs typeface="+mn-cs"/>
              </a:defRPr>
            </a:lvl1pPr>
          </a:lstStyle>
          <a:p>
            <a:pPr>
              <a:defRPr/>
            </a:pPr>
            <a:endParaRPr lang="en-US"/>
          </a:p>
        </p:txBody>
      </p:sp>
    </p:spTree>
    <p:extLst>
      <p:ext uri="{BB962C8B-B14F-4D97-AF65-F5344CB8AC3E}">
        <p14:creationId xmlns:p14="http://schemas.microsoft.com/office/powerpoint/2010/main" val="2710606527"/>
      </p:ext>
    </p:extLst>
  </p:cSld>
  <p:clrMap bg1="lt1" tx1="dk1" bg2="lt2" tx2="dk2" accent1="accent1" accent2="accent2" accent3="accent3" accent4="accent4" accent5="accent5" accent6="accent6" hlink="hlink" folHlink="folHlink"/>
  <p:notesStyle>
    <a:lvl1pPr algn="l" defTabSz="895350" rtl="0" eaLnBrk="0" fontAlgn="base" hangingPunct="0">
      <a:spcBef>
        <a:spcPct val="0"/>
      </a:spcBef>
      <a:spcAft>
        <a:spcPct val="0"/>
      </a:spcAft>
      <a:buClr>
        <a:schemeClr val="tx2"/>
      </a:buClr>
      <a:defRPr sz="1600" kern="1200">
        <a:solidFill>
          <a:schemeClr val="tx1"/>
        </a:solidFill>
        <a:latin typeface="Arial" charset="0"/>
        <a:ea typeface="+mn-ea"/>
        <a:cs typeface="+mn-cs"/>
      </a:defRPr>
    </a:lvl1pPr>
    <a:lvl2pPr marL="117475" indent="-115888" algn="l" defTabSz="89535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2pPr>
    <a:lvl3pPr marL="300038" indent="-180975" algn="l" defTabSz="89535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3pPr>
    <a:lvl4pPr marL="427038" indent="-125413" algn="l" defTabSz="895350" rtl="0" eaLnBrk="0" fontAlgn="base" hangingPunct="0">
      <a:spcBef>
        <a:spcPct val="0"/>
      </a:spcBef>
      <a:spcAft>
        <a:spcPct val="0"/>
      </a:spcAft>
      <a:buClr>
        <a:schemeClr val="tx2"/>
      </a:buClr>
      <a:buFont typeface="Arial" charset="0"/>
      <a:buChar char="▫"/>
      <a:defRPr sz="1600" kern="1200">
        <a:solidFill>
          <a:schemeClr val="tx1"/>
        </a:solidFill>
        <a:latin typeface="Arial" charset="0"/>
        <a:ea typeface="+mn-ea"/>
        <a:cs typeface="+mn-cs"/>
      </a:defRPr>
    </a:lvl4pPr>
    <a:lvl5pPr marL="542925" indent="-114300" algn="l" defTabSz="895350" rtl="0" eaLnBrk="0" fontAlgn="base" hangingPunct="0">
      <a:spcBef>
        <a:spcPct val="0"/>
      </a:spcBef>
      <a:spcAft>
        <a:spcPct val="0"/>
      </a:spcAft>
      <a:buClr>
        <a:schemeClr val="tx2"/>
      </a:buClr>
      <a:buSzPct val="89000"/>
      <a:buFont typeface="Arial" charset="0"/>
      <a:buChar char="-"/>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18EE2E4-33EA-40C2-AA17-C629A5D24ADC}" type="slidenum">
              <a:rPr lang="en-GB" smtClean="0">
                <a:cs typeface="Arial" charset="0"/>
              </a:rPr>
              <a:pPr/>
              <a:t>0</a:t>
            </a:fld>
            <a:endParaRPr lang="en-GB" smtClean="0">
              <a:cs typeface="Arial" charset="0"/>
            </a:endParaRPr>
          </a:p>
        </p:txBody>
      </p:sp>
      <p:sp>
        <p:nvSpPr>
          <p:cNvPr id="16386" name="Rectangle 9"/>
          <p:cNvSpPr>
            <a:spLocks noGrp="1" noRot="1" noChangeAspect="1" noChangeArrowheads="1" noTextEdit="1"/>
          </p:cNvSpPr>
          <p:nvPr>
            <p:ph type="sldImg"/>
          </p:nvPr>
        </p:nvSpPr>
        <p:spPr>
          <a:ln/>
        </p:spPr>
      </p:sp>
      <p:sp>
        <p:nvSpPr>
          <p:cNvPr id="16387" name="Rectangle 10"/>
          <p:cNvSpPr>
            <a:spLocks noGrp="1" noChangeArrowheads="1"/>
          </p:cNvSpPr>
          <p:nvPr>
            <p:ph type="body" idx="1"/>
          </p:nvPr>
        </p:nvSpPr>
        <p:spPr>
          <a:xfrm>
            <a:off x="546100" y="5322888"/>
            <a:ext cx="5746750" cy="244475"/>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doc id"/>
          <p:cNvSpPr txBox="1">
            <a:spLocks noChangeArrowheads="1"/>
          </p:cNvSpPr>
          <p:nvPr/>
        </p:nvSpPr>
        <p:spPr bwMode="auto">
          <a:xfrm>
            <a:off x="8442325" y="36513"/>
            <a:ext cx="295275" cy="122237"/>
          </a:xfrm>
          <a:prstGeom prst="rect">
            <a:avLst/>
          </a:prstGeom>
          <a:noFill/>
          <a:ln w="9525">
            <a:noFill/>
            <a:miter lim="800000"/>
            <a:headEnd/>
            <a:tailEnd/>
          </a:ln>
          <a:effectLst/>
        </p:spPr>
        <p:txBody>
          <a:bodyPr wrap="none" lIns="0" tIns="0" rIns="0" bIns="0"/>
          <a:lstStyle/>
          <a:p>
            <a:pPr>
              <a:defRPr/>
            </a:pPr>
            <a:endParaRPr lang="en-GB">
              <a:cs typeface="+mn-cs"/>
            </a:endParaRPr>
          </a:p>
        </p:txBody>
      </p:sp>
      <p:grpSp>
        <p:nvGrpSpPr>
          <p:cNvPr id="5" name="McK Title Elements"/>
          <p:cNvGrpSpPr>
            <a:grpSpLocks/>
          </p:cNvGrpSpPr>
          <p:nvPr/>
        </p:nvGrpSpPr>
        <p:grpSpPr bwMode="auto">
          <a:xfrm>
            <a:off x="0" y="0"/>
            <a:ext cx="8958263" cy="6723063"/>
            <a:chOff x="0" y="0"/>
            <a:chExt cx="5643" cy="4235"/>
          </a:xfrm>
        </p:grpSpPr>
        <p:sp>
          <p:nvSpPr>
            <p:cNvPr id="6" name="McK Document type" hidden="1"/>
            <p:cNvSpPr txBox="1">
              <a:spLocks noChangeArrowheads="1"/>
            </p:cNvSpPr>
            <p:nvPr userDrawn="1"/>
          </p:nvSpPr>
          <p:spPr bwMode="auto">
            <a:xfrm>
              <a:off x="1663" y="3108"/>
              <a:ext cx="3109" cy="134"/>
            </a:xfrm>
            <a:prstGeom prst="rect">
              <a:avLst/>
            </a:prstGeom>
            <a:noFill/>
            <a:ln w="9525">
              <a:noFill/>
              <a:miter lim="800000"/>
              <a:headEnd/>
              <a:tailEnd/>
            </a:ln>
            <a:effectLst/>
          </p:spPr>
          <p:txBody>
            <a:bodyPr lIns="0" tIns="0" rIns="0" bIns="0" anchor="b">
              <a:spAutoFit/>
            </a:bodyPr>
            <a:lstStyle/>
            <a:p>
              <a:pPr>
                <a:defRPr/>
              </a:pPr>
              <a:r>
                <a:rPr lang="en-GB" sz="1400">
                  <a:cs typeface="+mn-cs"/>
                </a:rPr>
                <a:t>Document type</a:t>
              </a:r>
            </a:p>
          </p:txBody>
        </p:sp>
        <p:sp>
          <p:nvSpPr>
            <p:cNvPr id="7" name="McK Date" hidden="1"/>
            <p:cNvSpPr txBox="1">
              <a:spLocks noChangeArrowheads="1"/>
            </p:cNvSpPr>
            <p:nvPr userDrawn="1"/>
          </p:nvSpPr>
          <p:spPr bwMode="auto">
            <a:xfrm>
              <a:off x="1663" y="3275"/>
              <a:ext cx="3109" cy="134"/>
            </a:xfrm>
            <a:prstGeom prst="rect">
              <a:avLst/>
            </a:prstGeom>
            <a:noFill/>
            <a:ln w="9525">
              <a:noFill/>
              <a:miter lim="800000"/>
              <a:headEnd/>
              <a:tailEnd/>
            </a:ln>
            <a:effectLst/>
          </p:spPr>
          <p:txBody>
            <a:bodyPr lIns="0" tIns="0" rIns="0" bIns="0">
              <a:spAutoFit/>
            </a:bodyPr>
            <a:lstStyle/>
            <a:p>
              <a:pPr>
                <a:defRPr/>
              </a:pPr>
              <a:r>
                <a:rPr lang="en-GB" sz="1400">
                  <a:cs typeface="+mn-cs"/>
                </a:rPr>
                <a:t>Date</a:t>
              </a:r>
            </a:p>
          </p:txBody>
        </p:sp>
        <p:sp>
          <p:nvSpPr>
            <p:cNvPr id="8" name="McK Disclaimer" hidden="1"/>
            <p:cNvSpPr>
              <a:spLocks noChangeArrowheads="1"/>
            </p:cNvSpPr>
            <p:nvPr userDrawn="1"/>
          </p:nvSpPr>
          <p:spPr bwMode="auto">
            <a:xfrm>
              <a:off x="1663" y="3714"/>
              <a:ext cx="2777" cy="154"/>
            </a:xfrm>
            <a:prstGeom prst="rect">
              <a:avLst/>
            </a:prstGeom>
            <a:noFill/>
            <a:ln w="9525">
              <a:noFill/>
              <a:miter lim="800000"/>
              <a:headEnd/>
              <a:tailEnd/>
            </a:ln>
            <a:effectLst/>
          </p:spPr>
          <p:txBody>
            <a:bodyPr lIns="0" tIns="0" rIns="0" bIns="0" anchor="b">
              <a:spAutoFit/>
            </a:bodyPr>
            <a:lstStyle/>
            <a:p>
              <a:pPr defTabSz="804863" eaLnBrk="0" hangingPunct="0">
                <a:defRPr/>
              </a:pPr>
              <a:r>
                <a:rPr lang="en-GB" sz="800">
                  <a:cs typeface="+mn-cs"/>
                </a:rPr>
                <a:t>CONFIDENTIAL AND PROPRIETARY</a:t>
              </a:r>
            </a:p>
            <a:p>
              <a:pPr defTabSz="804863" eaLnBrk="0" hangingPunct="0">
                <a:defRPr/>
              </a:pPr>
              <a:r>
                <a:rPr lang="en-GB" sz="800">
                  <a:cs typeface="+mn-cs"/>
                </a:rPr>
                <a:t>Any use of this material without specific permission of McKinsey &amp; Company is strictly prohibited</a:t>
              </a:r>
            </a:p>
          </p:txBody>
        </p:sp>
        <p:sp>
          <p:nvSpPr>
            <p:cNvPr id="9" name="TitleBottomPlaceholder" hidden="1"/>
            <p:cNvSpPr>
              <a:spLocks noChangeArrowheads="1"/>
            </p:cNvSpPr>
            <p:nvPr userDrawn="1"/>
          </p:nvSpPr>
          <p:spPr bwMode="auto">
            <a:xfrm>
              <a:off x="0" y="1410"/>
              <a:ext cx="1382" cy="2825"/>
            </a:xfrm>
            <a:prstGeom prst="rect">
              <a:avLst/>
            </a:prstGeom>
            <a:solidFill>
              <a:srgbClr val="0065CC"/>
            </a:solidFill>
            <a:ln w="9525">
              <a:noFill/>
              <a:miter lim="800000"/>
              <a:headEnd/>
              <a:tailEnd/>
            </a:ln>
            <a:effectLst/>
          </p:spPr>
          <p:txBody>
            <a:bodyPr wrap="none" anchor="ctr"/>
            <a:lstStyle/>
            <a:p>
              <a:pPr>
                <a:defRPr/>
              </a:pPr>
              <a:endParaRPr lang="en-GB">
                <a:cs typeface="+mn-cs"/>
              </a:endParaRPr>
            </a:p>
          </p:txBody>
        </p:sp>
        <p:sp>
          <p:nvSpPr>
            <p:cNvPr id="10" name="TitleTopPlaceholder" hidden="1"/>
            <p:cNvSpPr>
              <a:spLocks noChangeArrowheads="1"/>
            </p:cNvSpPr>
            <p:nvPr userDrawn="1"/>
          </p:nvSpPr>
          <p:spPr bwMode="auto">
            <a:xfrm>
              <a:off x="0" y="0"/>
              <a:ext cx="1382" cy="1410"/>
            </a:xfrm>
            <a:prstGeom prst="rect">
              <a:avLst/>
            </a:prstGeom>
            <a:solidFill>
              <a:srgbClr val="91AFFF"/>
            </a:solidFill>
            <a:ln w="9525">
              <a:noFill/>
              <a:miter lim="800000"/>
              <a:headEnd/>
              <a:tailEnd/>
            </a:ln>
            <a:effectLst/>
          </p:spPr>
          <p:txBody>
            <a:bodyPr wrap="none" anchor="ctr"/>
            <a:lstStyle/>
            <a:p>
              <a:pPr>
                <a:defRPr/>
              </a:pPr>
              <a:endParaRPr lang="en-GB">
                <a:cs typeface="+mn-cs"/>
              </a:endParaRPr>
            </a:p>
          </p:txBody>
        </p:sp>
        <p:sp>
          <p:nvSpPr>
            <p:cNvPr id="11"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p:spPr>
          <p:txBody>
            <a:bodyPr wrap="none" anchor="ctr"/>
            <a:lstStyle/>
            <a:p>
              <a:pPr>
                <a:defRPr/>
              </a:pPr>
              <a:endParaRPr lang="en-GB">
                <a:cs typeface="+mn-cs"/>
              </a:endParaRPr>
            </a:p>
          </p:txBody>
        </p:sp>
      </p:grpSp>
      <p:pic>
        <p:nvPicPr>
          <p:cNvPr id="12" name="TitleBottomBarBW" hidden="1"/>
          <p:cNvPicPr>
            <a:picLocks noChangeAspect="1" noChangeArrowheads="1"/>
          </p:cNvPicPr>
          <p:nvPr/>
        </p:nvPicPr>
        <p:blipFill>
          <a:blip r:embed="rId2" cstate="print"/>
          <a:srcRect/>
          <a:stretch>
            <a:fillRect/>
          </a:stretch>
        </p:blipFill>
        <p:spPr bwMode="auto">
          <a:xfrm>
            <a:off x="7173913" y="6443663"/>
            <a:ext cx="1636712" cy="192087"/>
          </a:xfrm>
          <a:prstGeom prst="rect">
            <a:avLst/>
          </a:prstGeom>
          <a:noFill/>
          <a:ln w="9525">
            <a:noFill/>
            <a:miter lim="800000"/>
            <a:headEnd/>
            <a:tailEnd/>
          </a:ln>
        </p:spPr>
      </p:pic>
      <p:sp>
        <p:nvSpPr>
          <p:cNvPr id="13314" name="Rectangle 1026"/>
          <p:cNvSpPr>
            <a:spLocks noGrp="1" noChangeArrowheads="1"/>
          </p:cNvSpPr>
          <p:nvPr>
            <p:ph type="ctrTitle"/>
          </p:nvPr>
        </p:nvSpPr>
        <p:spPr>
          <a:xfrm>
            <a:off x="2640013" y="2133600"/>
            <a:ext cx="4935537" cy="487363"/>
          </a:xfrm>
        </p:spPr>
        <p:txBody>
          <a:bodyPr/>
          <a:lstStyle>
            <a:lvl1pPr>
              <a:defRPr sz="3200" b="0"/>
            </a:lvl1pPr>
          </a:lstStyle>
          <a:p>
            <a:r>
              <a:rPr lang="en-GB"/>
              <a:t>Click to edit Master title</a:t>
            </a:r>
          </a:p>
        </p:txBody>
      </p:sp>
      <p:sp>
        <p:nvSpPr>
          <p:cNvPr id="13315" name="Rectangle 1027"/>
          <p:cNvSpPr>
            <a:spLocks noGrp="1" noChangeArrowheads="1"/>
          </p:cNvSpPr>
          <p:nvPr>
            <p:ph type="subTitle" idx="1"/>
          </p:nvPr>
        </p:nvSpPr>
        <p:spPr>
          <a:xfrm>
            <a:off x="2640013" y="3867150"/>
            <a:ext cx="4935537" cy="212725"/>
          </a:xfrm>
        </p:spPr>
        <p:txBody>
          <a:bodyPr>
            <a:spAutoFit/>
          </a:bodyPr>
          <a:lstStyle>
            <a:lvl1pPr>
              <a:defRPr sz="1400"/>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0"/>
          <p:cNvSpPr>
            <a:spLocks noGrp="1" noChangeArrowheads="1"/>
          </p:cNvSpPr>
          <p:nvPr>
            <p:ph type="sldNum" sz="quarter" idx="10"/>
          </p:nvPr>
        </p:nvSpPr>
        <p:spPr>
          <a:ln/>
        </p:spPr>
        <p:txBody>
          <a:bodyPr/>
          <a:lstStyle>
            <a:lvl1pPr>
              <a:defRPr/>
            </a:lvl1pPr>
          </a:lstStyle>
          <a:p>
            <a:pPr>
              <a:defRPr/>
            </a:pPr>
            <a:fld id="{E2084596-0964-4F41-BEAE-C9C39E50CE71}" type="slidenum">
              <a:rPr lang="en-GB"/>
              <a:pPr>
                <a:defRPr/>
              </a:pPr>
              <a:t>‹#›</a:t>
            </a:fld>
            <a:r>
              <a:rPr lang="en-GB"/>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3363" y="230188"/>
            <a:ext cx="2154237" cy="2943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9063" y="230188"/>
            <a:ext cx="6311900" cy="2943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0"/>
          <p:cNvSpPr>
            <a:spLocks noGrp="1" noChangeArrowheads="1"/>
          </p:cNvSpPr>
          <p:nvPr>
            <p:ph type="sldNum" sz="quarter" idx="10"/>
          </p:nvPr>
        </p:nvSpPr>
        <p:spPr>
          <a:ln/>
        </p:spPr>
        <p:txBody>
          <a:bodyPr/>
          <a:lstStyle>
            <a:lvl1pPr>
              <a:defRPr/>
            </a:lvl1pPr>
          </a:lstStyle>
          <a:p>
            <a:pPr>
              <a:defRPr/>
            </a:pPr>
            <a:fld id="{C4FFE4F5-226A-4CED-9F7E-82178870890D}" type="slidenum">
              <a:rPr lang="en-GB"/>
              <a:pPr>
                <a:defRPr/>
              </a:pPr>
              <a:t>‹#›</a:t>
            </a:fld>
            <a:r>
              <a:rPr lang="en-GB"/>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0"/>
          <p:cNvSpPr>
            <a:spLocks noGrp="1" noChangeArrowheads="1"/>
          </p:cNvSpPr>
          <p:nvPr>
            <p:ph type="sldNum" sz="quarter" idx="10"/>
          </p:nvPr>
        </p:nvSpPr>
        <p:spPr>
          <a:ln/>
        </p:spPr>
        <p:txBody>
          <a:bodyPr/>
          <a:lstStyle>
            <a:lvl1pPr>
              <a:defRPr/>
            </a:lvl1pPr>
          </a:lstStyle>
          <a:p>
            <a:pPr>
              <a:defRPr/>
            </a:pPr>
            <a:fld id="{056CC045-4D92-429D-BDDC-C845C4E146EF}" type="slidenum">
              <a:rPr lang="en-GB"/>
              <a:pPr>
                <a:defRPr/>
              </a:pPr>
              <a:t>‹#›</a:t>
            </a:fld>
            <a:r>
              <a:rPr lang="en-GB"/>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08025" y="2849563"/>
            <a:ext cx="7616825" cy="14700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52B09BC1-480C-490B-8C7E-0A8D35E08CFC}" type="slidenum">
              <a:rPr lang="en-GB"/>
              <a:pPr>
                <a:defRPr/>
              </a:pPr>
              <a:t>‹#›</a:t>
            </a:fld>
            <a:r>
              <a:rPr lang="en-GB"/>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52563" y="1951038"/>
            <a:ext cx="2074862" cy="1222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679825" y="1951038"/>
            <a:ext cx="2074863" cy="1222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80"/>
          <p:cNvSpPr>
            <a:spLocks noGrp="1" noChangeArrowheads="1"/>
          </p:cNvSpPr>
          <p:nvPr>
            <p:ph type="sldNum" sz="quarter" idx="10"/>
          </p:nvPr>
        </p:nvSpPr>
        <p:spPr>
          <a:ln/>
        </p:spPr>
        <p:txBody>
          <a:bodyPr/>
          <a:lstStyle>
            <a:lvl1pPr>
              <a:defRPr/>
            </a:lvl1pPr>
          </a:lstStyle>
          <a:p>
            <a:pPr>
              <a:defRPr/>
            </a:pPr>
            <a:fld id="{A8C775CF-158E-4EC8-8600-0D936A622FB5}" type="slidenum">
              <a:rPr lang="en-GB"/>
              <a:pPr>
                <a:defRPr/>
              </a:pPr>
              <a:t>‹#›</a:t>
            </a:fld>
            <a:r>
              <a:rPr lang="en-GB"/>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47675" y="1504950"/>
            <a:ext cx="3959225"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552950" y="1504950"/>
            <a:ext cx="3960813"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80"/>
          <p:cNvSpPr>
            <a:spLocks noGrp="1" noChangeArrowheads="1"/>
          </p:cNvSpPr>
          <p:nvPr>
            <p:ph type="sldNum" sz="quarter" idx="10"/>
          </p:nvPr>
        </p:nvSpPr>
        <p:spPr>
          <a:ln/>
        </p:spPr>
        <p:txBody>
          <a:bodyPr/>
          <a:lstStyle>
            <a:lvl1pPr>
              <a:defRPr/>
            </a:lvl1pPr>
          </a:lstStyle>
          <a:p>
            <a:pPr>
              <a:defRPr/>
            </a:pPr>
            <a:fld id="{AA419051-54CD-4C95-AA72-DF18160F5BD7}" type="slidenum">
              <a:rPr lang="en-GB"/>
              <a:pPr>
                <a:defRPr/>
              </a:pPr>
              <a:t>‹#›</a:t>
            </a:fld>
            <a:r>
              <a:rPr lang="en-GB"/>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80"/>
          <p:cNvSpPr>
            <a:spLocks noGrp="1" noChangeArrowheads="1"/>
          </p:cNvSpPr>
          <p:nvPr>
            <p:ph type="sldNum" sz="quarter" idx="10"/>
          </p:nvPr>
        </p:nvSpPr>
        <p:spPr>
          <a:ln/>
        </p:spPr>
        <p:txBody>
          <a:bodyPr/>
          <a:lstStyle>
            <a:lvl1pPr>
              <a:defRPr/>
            </a:lvl1pPr>
          </a:lstStyle>
          <a:p>
            <a:pPr>
              <a:defRPr/>
            </a:pPr>
            <a:fld id="{ABFECABF-F5A4-45CD-9E7C-6672093DA03B}" type="slidenum">
              <a:rPr lang="en-GB"/>
              <a:pPr>
                <a:defRPr/>
              </a:pPr>
              <a:t>‹#›</a:t>
            </a:fld>
            <a:r>
              <a:rPr lang="en-GB"/>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4136EA01-451D-4861-97FF-1E0F336C0917}" type="slidenum">
              <a:rPr lang="en-GB"/>
              <a:pPr>
                <a:defRPr/>
              </a:pPr>
              <a:t>‹#›</a:t>
            </a:fld>
            <a:r>
              <a:rPr lang="en-GB"/>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03613" y="268288"/>
            <a:ext cx="5010150" cy="5735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47675" y="1406525"/>
            <a:ext cx="2947988" cy="4597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00E88AED-3D00-441E-9253-67625BDDC58B}" type="slidenum">
              <a:rPr lang="en-GB"/>
              <a:pPr>
                <a:defRPr/>
              </a:pPr>
              <a:t>‹#›</a:t>
            </a:fld>
            <a:r>
              <a:rPr lang="en-GB"/>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55775" y="600075"/>
            <a:ext cx="5376863" cy="4033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55775" y="5260975"/>
            <a:ext cx="5376863" cy="788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F9A6DA3B-531C-4FE0-B321-6B25A371A525}" type="slidenum">
              <a:rPr lang="en-GB"/>
              <a:pPr>
                <a:defRPr/>
              </a:pPr>
              <a:t>‹#›</a:t>
            </a:fld>
            <a:r>
              <a:rPr lang="en-GB"/>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McK 2. Slide Title"/>
          <p:cNvSpPr>
            <a:spLocks noGrp="1" noChangeArrowheads="1"/>
          </p:cNvSpPr>
          <p:nvPr>
            <p:ph type="title"/>
          </p:nvPr>
        </p:nvSpPr>
        <p:spPr bwMode="auto">
          <a:xfrm>
            <a:off x="119063" y="230188"/>
            <a:ext cx="8618537" cy="2889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title style</a:t>
            </a:r>
          </a:p>
        </p:txBody>
      </p:sp>
      <p:sp>
        <p:nvSpPr>
          <p:cNvPr id="1076" name="McK 1. On-page tracker" hidden="1"/>
          <p:cNvSpPr>
            <a:spLocks noChangeArrowheads="1"/>
          </p:cNvSpPr>
          <p:nvPr/>
        </p:nvSpPr>
        <p:spPr bwMode="auto">
          <a:xfrm>
            <a:off x="119063" y="26988"/>
            <a:ext cx="850900" cy="212725"/>
          </a:xfrm>
          <a:prstGeom prst="rect">
            <a:avLst/>
          </a:prstGeom>
          <a:noFill/>
          <a:ln w="9525">
            <a:noFill/>
            <a:miter lim="800000"/>
            <a:headEnd/>
            <a:tailEnd/>
          </a:ln>
          <a:effectLst/>
        </p:spPr>
        <p:txBody>
          <a:bodyPr wrap="none" lIns="0" tIns="0" rIns="0" bIns="0">
            <a:spAutoFit/>
          </a:bodyPr>
          <a:lstStyle/>
          <a:p>
            <a:pPr>
              <a:defRPr/>
            </a:pPr>
            <a:r>
              <a:rPr lang="en-GB" sz="1400">
                <a:solidFill>
                  <a:srgbClr val="808080"/>
                </a:solidFill>
                <a:cs typeface="+mn-cs"/>
              </a:rPr>
              <a:t>TRACKER</a:t>
            </a:r>
          </a:p>
        </p:txBody>
      </p:sp>
      <p:sp>
        <p:nvSpPr>
          <p:cNvPr id="1032" name="McK 3. Unit of measure" hidden="1"/>
          <p:cNvSpPr txBox="1">
            <a:spLocks noChangeArrowheads="1"/>
          </p:cNvSpPr>
          <p:nvPr/>
        </p:nvSpPr>
        <p:spPr bwMode="auto">
          <a:xfrm>
            <a:off x="119063" y="531813"/>
            <a:ext cx="3656012" cy="212725"/>
          </a:xfrm>
          <a:prstGeom prst="rect">
            <a:avLst/>
          </a:prstGeom>
          <a:noFill/>
          <a:ln w="9525">
            <a:noFill/>
            <a:miter lim="800000"/>
            <a:headEnd/>
            <a:tailEnd/>
          </a:ln>
          <a:effectLst/>
        </p:spPr>
        <p:txBody>
          <a:bodyPr lIns="0" tIns="0" rIns="0" bIns="0">
            <a:spAutoFit/>
          </a:bodyPr>
          <a:lstStyle/>
          <a:p>
            <a:pPr defTabSz="895350">
              <a:defRPr/>
            </a:pPr>
            <a:r>
              <a:rPr lang="en-GB" sz="1400">
                <a:solidFill>
                  <a:srgbClr val="808080"/>
                </a:solidFill>
                <a:cs typeface="+mn-cs"/>
              </a:rPr>
              <a:t>Unit of measure</a:t>
            </a:r>
          </a:p>
        </p:txBody>
      </p:sp>
      <p:grpSp>
        <p:nvGrpSpPr>
          <p:cNvPr id="1030" name="McK Slide Elements"/>
          <p:cNvGrpSpPr>
            <a:grpSpLocks/>
          </p:cNvGrpSpPr>
          <p:nvPr userDrawn="1"/>
        </p:nvGrpSpPr>
        <p:grpSpPr bwMode="auto">
          <a:xfrm>
            <a:off x="119063" y="6080125"/>
            <a:ext cx="8548687" cy="508000"/>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w="9525">
              <a:noFill/>
              <a:miter lim="800000"/>
              <a:headEnd/>
              <a:tailEnd/>
            </a:ln>
            <a:effectLst/>
          </p:spPr>
          <p:txBody>
            <a:bodyPr lIns="0" tIns="0" rIns="0" bIns="0" anchor="b">
              <a:spAutoFit/>
            </a:bodyPr>
            <a:lstStyle/>
            <a:p>
              <a:pPr marL="104775" indent="-104775" defTabSz="895350">
                <a:defRPr/>
              </a:pPr>
              <a:r>
                <a:rPr lang="en-GB" sz="1000">
                  <a:cs typeface="+mn-cs"/>
                </a:rPr>
                <a:t>1 Footnote</a:t>
              </a:r>
            </a:p>
          </p:txBody>
        </p:sp>
        <p:sp>
          <p:nvSpPr>
            <p:cNvPr id="1154" name="McK 5. Source" hidden="1"/>
            <p:cNvSpPr>
              <a:spLocks noChangeArrowheads="1"/>
            </p:cNvSpPr>
            <p:nvPr userDrawn="1"/>
          </p:nvSpPr>
          <p:spPr bwMode="auto">
            <a:xfrm>
              <a:off x="75" y="4054"/>
              <a:ext cx="4323" cy="96"/>
            </a:xfrm>
            <a:prstGeom prst="rect">
              <a:avLst/>
            </a:prstGeom>
            <a:noFill/>
            <a:ln w="9525">
              <a:noFill/>
              <a:miter lim="800000"/>
              <a:headEnd/>
              <a:tailEnd/>
            </a:ln>
            <a:effectLst/>
          </p:spPr>
          <p:txBody>
            <a:bodyPr lIns="0" tIns="0" rIns="0" bIns="0" anchor="ctr">
              <a:spAutoFit/>
            </a:bodyPr>
            <a:lstStyle/>
            <a:p>
              <a:pPr marL="609600" indent="-609600" defTabSz="895350">
                <a:tabLst>
                  <a:tab pos="612775" algn="l"/>
                </a:tabLst>
                <a:defRPr/>
              </a:pPr>
              <a:r>
                <a:rPr lang="en-GB" sz="1000">
                  <a:solidFill>
                    <a:srgbClr val="000000"/>
                  </a:solidFill>
                  <a:cs typeface="+mn-cs"/>
                </a:rPr>
                <a:t>SOURCE: Source</a:t>
              </a:r>
            </a:p>
          </p:txBody>
        </p:sp>
      </p:grpSp>
      <p:grpSp>
        <p:nvGrpSpPr>
          <p:cNvPr id="1031" name="ACET" hidden="1"/>
          <p:cNvGrpSpPr>
            <a:grpSpLocks/>
          </p:cNvGrpSpPr>
          <p:nvPr/>
        </p:nvGrpSpPr>
        <p:grpSpPr bwMode="auto">
          <a:xfrm>
            <a:off x="1452563" y="1127125"/>
            <a:ext cx="4264025" cy="508000"/>
            <a:chOff x="915" y="710"/>
            <a:chExt cx="2686" cy="320"/>
          </a:xfrm>
        </p:grpSpPr>
        <p:cxnSp>
          <p:nvCxnSpPr>
            <p:cNvPr id="1037" name="AutoShape 249" hidden="1"/>
            <p:cNvCxnSpPr>
              <a:cxnSpLocks noChangeShapeType="1"/>
              <a:stCxn id="1274" idx="4"/>
              <a:endCxn id="1274" idx="6"/>
            </p:cNvCxnSpPr>
            <p:nvPr/>
          </p:nvCxnSpPr>
          <p:spPr bwMode="auto">
            <a:xfrm>
              <a:off x="915" y="1030"/>
              <a:ext cx="2686" cy="0"/>
            </a:xfrm>
            <a:prstGeom prst="straightConnector1">
              <a:avLst/>
            </a:prstGeom>
            <a:noFill/>
            <a:ln w="9525">
              <a:solidFill>
                <a:schemeClr val="tx1"/>
              </a:solidFill>
              <a:round/>
              <a:headEnd/>
              <a:tailEnd/>
            </a:ln>
          </p:spPr>
        </p:cxnSp>
        <p:sp>
          <p:nvSpPr>
            <p:cNvPr id="1274" name="AutoShape 250" hidden="1"/>
            <p:cNvSpPr>
              <a:spLocks noChangeArrowheads="1"/>
            </p:cNvSpPr>
            <p:nvPr/>
          </p:nvSpPr>
          <p:spPr bwMode="auto">
            <a:xfrm>
              <a:off x="915" y="710"/>
              <a:ext cx="2686" cy="320"/>
            </a:xfrm>
            <a:prstGeom prst="leftRightArrow">
              <a:avLst>
                <a:gd name="adj1" fmla="val 100000"/>
                <a:gd name="adj2" fmla="val 0"/>
              </a:avLst>
            </a:prstGeom>
            <a:noFill/>
            <a:ln w="9525">
              <a:noFill/>
              <a:miter lim="800000"/>
              <a:headEnd/>
              <a:tailEnd/>
            </a:ln>
            <a:effectLst/>
          </p:spPr>
          <p:txBody>
            <a:bodyPr lIns="0" tIns="0" rIns="0" bIns="18288" anchor="b">
              <a:spAutoFit/>
            </a:bodyPr>
            <a:lstStyle/>
            <a:p>
              <a:pPr>
                <a:defRPr/>
              </a:pPr>
              <a:r>
                <a:rPr lang="en-GB" sz="1600" b="1">
                  <a:cs typeface="+mn-cs"/>
                </a:rPr>
                <a:t>Title</a:t>
              </a:r>
            </a:p>
            <a:p>
              <a:pPr>
                <a:defRPr/>
              </a:pPr>
              <a:r>
                <a:rPr lang="en-GB" sz="1600">
                  <a:solidFill>
                    <a:srgbClr val="808080"/>
                  </a:solidFill>
                  <a:cs typeface="+mn-cs"/>
                </a:rPr>
                <a:t>Unit of measure</a:t>
              </a:r>
            </a:p>
          </p:txBody>
        </p:sp>
      </p:grpSp>
      <p:sp>
        <p:nvSpPr>
          <p:cNvPr id="1304" name="Rectangle 280"/>
          <p:cNvSpPr>
            <a:spLocks noGrp="1" noChangeArrowheads="1"/>
          </p:cNvSpPr>
          <p:nvPr>
            <p:ph type="sldNum" sz="quarter" idx="4"/>
          </p:nvPr>
        </p:nvSpPr>
        <p:spPr bwMode="auto">
          <a:xfrm>
            <a:off x="8545513" y="6435725"/>
            <a:ext cx="195262" cy="1524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000000"/>
                </a:solidFill>
                <a:cs typeface="+mn-cs"/>
              </a:defRPr>
            </a:lvl1pPr>
          </a:lstStyle>
          <a:p>
            <a:pPr>
              <a:defRPr/>
            </a:pPr>
            <a:fld id="{ACC888E9-D250-4BD8-9C1C-41D08B3C2708}" type="slidenum">
              <a:rPr lang="en-GB"/>
              <a:pPr>
                <a:defRPr/>
              </a:pPr>
              <a:t>‹#›</a:t>
            </a:fld>
            <a:r>
              <a:rPr lang="en-GB"/>
              <a:t> </a:t>
            </a:r>
          </a:p>
        </p:txBody>
      </p:sp>
      <p:sp>
        <p:nvSpPr>
          <p:cNvPr id="1306" name="doc id"/>
          <p:cNvSpPr>
            <a:spLocks noChangeArrowheads="1"/>
          </p:cNvSpPr>
          <p:nvPr/>
        </p:nvSpPr>
        <p:spPr bwMode="auto">
          <a:xfrm>
            <a:off x="8081963" y="36513"/>
            <a:ext cx="657225" cy="122237"/>
          </a:xfrm>
          <a:prstGeom prst="rect">
            <a:avLst/>
          </a:prstGeom>
          <a:noFill/>
          <a:ln w="9525">
            <a:noFill/>
            <a:miter lim="800000"/>
            <a:headEnd/>
            <a:tailEnd/>
          </a:ln>
          <a:effectLst/>
        </p:spPr>
        <p:txBody>
          <a:bodyPr wrap="none" lIns="0" tIns="0" rIns="0" bIns="0"/>
          <a:lstStyle/>
          <a:p>
            <a:pPr>
              <a:defRPr/>
            </a:pPr>
            <a:endParaRPr lang="en-US" sz="1000">
              <a:cs typeface="+mn-cs"/>
            </a:endParaRPr>
          </a:p>
        </p:txBody>
      </p:sp>
      <p:sp>
        <p:nvSpPr>
          <p:cNvPr id="1034" name="Rectangle 286"/>
          <p:cNvSpPr>
            <a:spLocks noGrp="1" noChangeArrowheads="1"/>
          </p:cNvSpPr>
          <p:nvPr>
            <p:ph type="body" idx="1"/>
          </p:nvPr>
        </p:nvSpPr>
        <p:spPr bwMode="auto">
          <a:xfrm>
            <a:off x="1452563" y="1951038"/>
            <a:ext cx="4302125" cy="1222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12" name="SlideLogoSeparator"/>
          <p:cNvSpPr>
            <a:spLocks noChangeArrowheads="1"/>
          </p:cNvSpPr>
          <p:nvPr>
            <p:custDataLst>
              <p:tags r:id="rId13"/>
            </p:custDataLst>
          </p:nvPr>
        </p:nvSpPr>
        <p:spPr bwMode="auto">
          <a:xfrm>
            <a:off x="8418513" y="6403975"/>
            <a:ext cx="39687" cy="182563"/>
          </a:xfrm>
          <a:prstGeom prst="rect">
            <a:avLst/>
          </a:prstGeom>
          <a:noFill/>
          <a:ln w="9525">
            <a:noFill/>
            <a:miter lim="800000"/>
            <a:headEnd/>
            <a:tailEnd/>
          </a:ln>
          <a:effectLst/>
        </p:spPr>
        <p:txBody>
          <a:bodyPr wrap="none" lIns="0" tIns="0" rIns="0" bIns="0" anchor="ctr">
            <a:spAutoFit/>
          </a:bodyPr>
          <a:lstStyle/>
          <a:p>
            <a:pPr algn="r" defTabSz="895350">
              <a:defRPr/>
            </a:pPr>
            <a:r>
              <a:rPr lang="en-GB" sz="1200">
                <a:cs typeface="+mn-cs"/>
              </a:rPr>
              <a:t>|</a:t>
            </a:r>
          </a:p>
        </p:txBody>
      </p:sp>
      <p:pic>
        <p:nvPicPr>
          <p:cNvPr id="1036" name="Picture 2" descr="C:\Documents and Settings\Arunabha Ghosh\My Documents\Council on Energy, Environment and Water\ABC\Branding\CEEW logo - cropped.JPG"/>
          <p:cNvPicPr>
            <a:picLocks noChangeAspect="1" noChangeArrowheads="1"/>
          </p:cNvPicPr>
          <p:nvPr userDrawn="1"/>
        </p:nvPicPr>
        <p:blipFill>
          <a:blip r:embed="rId14" cstate="print"/>
          <a:srcRect/>
          <a:stretch>
            <a:fillRect/>
          </a:stretch>
        </p:blipFill>
        <p:spPr bwMode="auto">
          <a:xfrm>
            <a:off x="8202613" y="0"/>
            <a:ext cx="758825" cy="558800"/>
          </a:xfrm>
          <a:prstGeom prst="rect">
            <a:avLst/>
          </a:prstGeom>
          <a:noFill/>
          <a:ln w="9525">
            <a:noFill/>
            <a:miter lim="800000"/>
            <a:headEnd/>
            <a:tailEnd/>
          </a:ln>
        </p:spPr>
      </p:pic>
      <p:pic>
        <p:nvPicPr>
          <p:cNvPr id="1041" name="Picture 2"/>
          <p:cNvPicPr>
            <a:picLocks noChangeAspect="1" noChangeArrowheads="1"/>
          </p:cNvPicPr>
          <p:nvPr userDrawn="1"/>
        </p:nvPicPr>
        <p:blipFill>
          <a:blip r:embed="rId15" cstate="print"/>
          <a:srcRect/>
          <a:stretch>
            <a:fillRect/>
          </a:stretch>
        </p:blipFill>
        <p:spPr bwMode="auto">
          <a:xfrm>
            <a:off x="-14927" y="6627813"/>
            <a:ext cx="8990013" cy="14202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defTabSz="895350" rtl="0" eaLnBrk="0" fontAlgn="base" hangingPunct="0">
        <a:spcBef>
          <a:spcPct val="0"/>
        </a:spcBef>
        <a:spcAft>
          <a:spcPct val="0"/>
        </a:spcAft>
        <a:defRPr sz="1900" b="1">
          <a:solidFill>
            <a:schemeClr val="tx2"/>
          </a:solidFill>
          <a:latin typeface="+mj-lt"/>
          <a:ea typeface="+mj-ea"/>
          <a:cs typeface="+mj-cs"/>
        </a:defRPr>
      </a:lvl1pPr>
      <a:lvl2pPr algn="l" defTabSz="895350" rtl="0" eaLnBrk="0" fontAlgn="base" hangingPunct="0">
        <a:spcBef>
          <a:spcPct val="0"/>
        </a:spcBef>
        <a:spcAft>
          <a:spcPct val="0"/>
        </a:spcAft>
        <a:defRPr sz="1900" b="1">
          <a:solidFill>
            <a:schemeClr val="tx2"/>
          </a:solidFill>
          <a:latin typeface="Arial" charset="0"/>
        </a:defRPr>
      </a:lvl2pPr>
      <a:lvl3pPr algn="l" defTabSz="895350" rtl="0" eaLnBrk="0" fontAlgn="base" hangingPunct="0">
        <a:spcBef>
          <a:spcPct val="0"/>
        </a:spcBef>
        <a:spcAft>
          <a:spcPct val="0"/>
        </a:spcAft>
        <a:defRPr sz="1900" b="1">
          <a:solidFill>
            <a:schemeClr val="tx2"/>
          </a:solidFill>
          <a:latin typeface="Arial" charset="0"/>
        </a:defRPr>
      </a:lvl3pPr>
      <a:lvl4pPr algn="l" defTabSz="895350" rtl="0" eaLnBrk="0" fontAlgn="base" hangingPunct="0">
        <a:spcBef>
          <a:spcPct val="0"/>
        </a:spcBef>
        <a:spcAft>
          <a:spcPct val="0"/>
        </a:spcAft>
        <a:defRPr sz="1900" b="1">
          <a:solidFill>
            <a:schemeClr val="tx2"/>
          </a:solidFill>
          <a:latin typeface="Arial" charset="0"/>
        </a:defRPr>
      </a:lvl4pPr>
      <a:lvl5pPr algn="l" defTabSz="895350" rtl="0" eaLnBrk="0" fontAlgn="base" hangingPunct="0">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marL="342900" indent="-342900" algn="l" defTabSz="895350" rtl="0" eaLnBrk="0" fontAlgn="base" hangingPunct="0">
        <a:spcBef>
          <a:spcPct val="0"/>
        </a:spcBef>
        <a:spcAft>
          <a:spcPct val="0"/>
        </a:spcAft>
        <a:buClr>
          <a:schemeClr val="tx2"/>
        </a:buClr>
        <a:buChar char="•"/>
        <a:defRPr sz="1600">
          <a:solidFill>
            <a:schemeClr val="tx1"/>
          </a:solidFill>
          <a:latin typeface="+mn-lt"/>
          <a:ea typeface="+mn-ea"/>
          <a:cs typeface="+mn-cs"/>
        </a:defRPr>
      </a:lvl1pPr>
      <a:lvl2pPr marL="193675" indent="-192088" algn="l" defTabSz="895350" rtl="0" eaLnBrk="0" fontAlgn="base" hangingPunct="0">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0" fontAlgn="base" hangingPunct="0">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0" fontAlgn="base" hangingPunct="0">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0" fontAlgn="base" hangingPunct="0">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4"/>
          <p:cNvSpPr>
            <a:spLocks noGrp="1" noChangeArrowheads="1"/>
          </p:cNvSpPr>
          <p:nvPr>
            <p:ph type="ctrTitle"/>
            <p:custDataLst>
              <p:tags r:id="rId1"/>
            </p:custDataLst>
          </p:nvPr>
        </p:nvSpPr>
        <p:spPr bwMode="gray">
          <a:xfrm>
            <a:off x="2640013" y="2133600"/>
            <a:ext cx="5440362" cy="1538883"/>
          </a:xfrm>
        </p:spPr>
        <p:txBody>
          <a:bodyPr/>
          <a:lstStyle/>
          <a:p>
            <a:pPr eaLnBrk="1" hangingPunct="1"/>
            <a:r>
              <a:rPr lang="en-GB" sz="2500" b="1" dirty="0" smtClean="0"/>
              <a:t>Nuclear Power and Risks</a:t>
            </a:r>
            <a:r>
              <a:rPr lang="en-GB" sz="2500" b="1" dirty="0" smtClean="0"/>
              <a:t/>
            </a:r>
            <a:br>
              <a:rPr lang="en-GB" sz="2500" b="1" dirty="0" smtClean="0"/>
            </a:br>
            <a:r>
              <a:rPr lang="en-GB" sz="2500" b="1" dirty="0"/>
              <a:t/>
            </a:r>
            <a:br>
              <a:rPr lang="en-GB" sz="2500" b="1" dirty="0"/>
            </a:br>
            <a:r>
              <a:rPr lang="en-GB" sz="2500" b="1" dirty="0" smtClean="0"/>
              <a:t>What it means for emerging technologies?</a:t>
            </a:r>
            <a:endParaRPr lang="en-GB" sz="2500" b="1" dirty="0" smtClean="0"/>
          </a:p>
        </p:txBody>
      </p:sp>
      <p:sp>
        <p:nvSpPr>
          <p:cNvPr id="15362" name="TitleTopPlaceholder"/>
          <p:cNvSpPr>
            <a:spLocks noChangeArrowheads="1"/>
          </p:cNvSpPr>
          <p:nvPr/>
        </p:nvSpPr>
        <p:spPr bwMode="gray">
          <a:xfrm>
            <a:off x="0" y="0"/>
            <a:ext cx="2193925" cy="6721475"/>
          </a:xfrm>
          <a:prstGeom prst="rect">
            <a:avLst/>
          </a:prstGeom>
          <a:solidFill>
            <a:srgbClr val="29AAE2"/>
          </a:solidFill>
          <a:ln w="9525">
            <a:noFill/>
            <a:miter lim="800000"/>
            <a:headEnd/>
            <a:tailEnd/>
          </a:ln>
        </p:spPr>
        <p:txBody>
          <a:bodyPr wrap="none" anchor="ctr"/>
          <a:lstStyle/>
          <a:p>
            <a:endParaRPr lang="en-US"/>
          </a:p>
        </p:txBody>
      </p:sp>
      <p:sp>
        <p:nvSpPr>
          <p:cNvPr id="15363" name="Rectangle 37"/>
          <p:cNvSpPr>
            <a:spLocks noChangeArrowheads="1"/>
          </p:cNvSpPr>
          <p:nvPr/>
        </p:nvSpPr>
        <p:spPr bwMode="gray">
          <a:xfrm>
            <a:off x="0" y="0"/>
            <a:ext cx="8958263" cy="6721475"/>
          </a:xfrm>
          <a:prstGeom prst="rect">
            <a:avLst/>
          </a:prstGeom>
          <a:noFill/>
          <a:ln w="3175">
            <a:solidFill>
              <a:srgbClr val="000000"/>
            </a:solidFill>
            <a:miter lim="800000"/>
            <a:headEnd/>
            <a:tailEnd/>
          </a:ln>
        </p:spPr>
        <p:txBody>
          <a:bodyPr wrap="none" anchor="ctr"/>
          <a:lstStyle/>
          <a:p>
            <a:endParaRPr lang="en-US"/>
          </a:p>
        </p:txBody>
      </p:sp>
      <p:sp>
        <p:nvSpPr>
          <p:cNvPr id="15364" name="Rectangle 57"/>
          <p:cNvSpPr>
            <a:spLocks noGrp="1" noChangeArrowheads="1"/>
          </p:cNvSpPr>
          <p:nvPr>
            <p:ph type="subTitle" idx="1"/>
          </p:nvPr>
        </p:nvSpPr>
        <p:spPr bwMode="gray">
          <a:xfrm>
            <a:off x="2640013" y="3867150"/>
            <a:ext cx="4935537" cy="2585323"/>
          </a:xfrm>
        </p:spPr>
        <p:txBody>
          <a:bodyPr/>
          <a:lstStyle/>
          <a:p>
            <a:pPr marL="0" indent="0" eaLnBrk="1" hangingPunct="1">
              <a:buFontTx/>
              <a:buNone/>
            </a:pPr>
            <a:endParaRPr lang="en-GB" b="1" dirty="0" smtClean="0"/>
          </a:p>
          <a:p>
            <a:pPr marL="0" indent="0" eaLnBrk="1" hangingPunct="1">
              <a:buFontTx/>
              <a:buNone/>
            </a:pPr>
            <a:endParaRPr lang="en-GB" b="1" dirty="0" smtClean="0"/>
          </a:p>
          <a:p>
            <a:pPr marL="0" indent="0" eaLnBrk="1" hangingPunct="1">
              <a:buFontTx/>
              <a:buNone/>
            </a:pPr>
            <a:r>
              <a:rPr lang="en-GB" b="1" dirty="0" smtClean="0"/>
              <a:t>Karthik Ganesan</a:t>
            </a:r>
            <a:endParaRPr lang="en-GB" b="1" dirty="0" smtClean="0"/>
          </a:p>
          <a:p>
            <a:pPr marL="0" indent="0" eaLnBrk="1" hangingPunct="1">
              <a:buFontTx/>
              <a:buNone/>
            </a:pPr>
            <a:r>
              <a:rPr lang="en-GB" dirty="0" smtClean="0"/>
              <a:t>Research Fellow</a:t>
            </a:r>
            <a:endParaRPr lang="en-GB" dirty="0" smtClean="0"/>
          </a:p>
          <a:p>
            <a:pPr marL="0" indent="0" eaLnBrk="1" hangingPunct="1">
              <a:buFontTx/>
              <a:buNone/>
            </a:pPr>
            <a:r>
              <a:rPr lang="en-GB" dirty="0" smtClean="0"/>
              <a:t>Council on Energy, Environment and Water</a:t>
            </a:r>
          </a:p>
          <a:p>
            <a:pPr marL="0" indent="0" eaLnBrk="1" hangingPunct="1">
              <a:buFontTx/>
              <a:buNone/>
            </a:pPr>
            <a:endParaRPr lang="en-GB"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r>
              <a:rPr lang="en-US" dirty="0" smtClean="0"/>
              <a:t>8</a:t>
            </a:r>
            <a:r>
              <a:rPr lang="en-US" baseline="30000" dirty="0" smtClean="0"/>
              <a:t>th</a:t>
            </a:r>
            <a:r>
              <a:rPr lang="en-US" dirty="0" smtClean="0"/>
              <a:t> Nuclear Conclave</a:t>
            </a:r>
            <a:endParaRPr lang="en-US" dirty="0" smtClean="0"/>
          </a:p>
          <a:p>
            <a:pPr marL="0" indent="0" eaLnBrk="1" hangingPunct="1">
              <a:buFontTx/>
              <a:buNone/>
            </a:pPr>
            <a:r>
              <a:rPr lang="en-US" dirty="0" smtClean="0"/>
              <a:t>New Delhi, 30 September 2016</a:t>
            </a:r>
            <a:endParaRPr lang="en-US" dirty="0" smtClean="0"/>
          </a:p>
          <a:p>
            <a:pPr marL="0" indent="0" eaLnBrk="1" hangingPunct="1">
              <a:buFontTx/>
              <a:buNone/>
            </a:pPr>
            <a:endParaRPr lang="en-US" dirty="0"/>
          </a:p>
          <a:p>
            <a:pPr marL="0" indent="0" eaLnBrk="1" hangingPunct="1">
              <a:buFontTx/>
              <a:buNone/>
            </a:pPr>
            <a:r>
              <a:rPr lang="en-US" sz="1200" dirty="0" smtClean="0"/>
              <a:t>© Council on Energy, Environment and Water, [insert year]</a:t>
            </a:r>
            <a:endParaRPr lang="en-GB" sz="1200" dirty="0" smtClean="0"/>
          </a:p>
        </p:txBody>
      </p:sp>
      <p:pic>
        <p:nvPicPr>
          <p:cNvPr id="15365" name="Picture 1" descr="C:\Documents and Settings\Arunabha Ghosh\My Documents\Council on Energy, Environment and Water\ABC\Branding\CEEW logo - small.JPG"/>
          <p:cNvPicPr>
            <a:picLocks noChangeAspect="1" noChangeArrowheads="1"/>
          </p:cNvPicPr>
          <p:nvPr/>
        </p:nvPicPr>
        <p:blipFill>
          <a:blip r:embed="rId4" cstate="print"/>
          <a:srcRect/>
          <a:stretch>
            <a:fillRect/>
          </a:stretch>
        </p:blipFill>
        <p:spPr bwMode="auto">
          <a:xfrm>
            <a:off x="6632575" y="19050"/>
            <a:ext cx="22987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653"/>
            <a:ext cx="8618537" cy="292388"/>
          </a:xfrm>
        </p:spPr>
        <p:txBody>
          <a:bodyPr/>
          <a:lstStyle/>
          <a:p>
            <a:r>
              <a:rPr lang="en-GB" dirty="0" smtClean="0"/>
              <a:t>  What course of action?</a:t>
            </a:r>
            <a:endParaRPr lang="en-GB" dirty="0"/>
          </a:p>
        </p:txBody>
      </p:sp>
      <p:sp>
        <p:nvSpPr>
          <p:cNvPr id="4" name="Content Placeholder 3"/>
          <p:cNvSpPr>
            <a:spLocks noGrp="1"/>
          </p:cNvSpPr>
          <p:nvPr>
            <p:ph sz="half" idx="1"/>
          </p:nvPr>
        </p:nvSpPr>
        <p:spPr>
          <a:xfrm>
            <a:off x="573206" y="1146411"/>
            <a:ext cx="7274257" cy="4749421"/>
          </a:xfrm>
        </p:spPr>
        <p:txBody>
          <a:bodyPr/>
          <a:lstStyle/>
          <a:p>
            <a:r>
              <a:rPr lang="en-GB" sz="2000" dirty="0" smtClean="0"/>
              <a:t>Important to be transparent about the costs that nuclear installations incur</a:t>
            </a:r>
          </a:p>
          <a:p>
            <a:endParaRPr lang="en-GB" sz="2000" dirty="0"/>
          </a:p>
          <a:p>
            <a:r>
              <a:rPr lang="en-GB" sz="2000" dirty="0" smtClean="0"/>
              <a:t>Important to ensure that the stakeholders in the vicinity of a chosen site have been apprised of the real risks and rewards</a:t>
            </a:r>
          </a:p>
          <a:p>
            <a:endParaRPr lang="en-GB" sz="2000" dirty="0"/>
          </a:p>
          <a:p>
            <a:r>
              <a:rPr lang="en-GB" sz="2000" dirty="0" smtClean="0"/>
              <a:t>Think of novel financial instruments for nuclear and address the issue of liability clearly to allow for the flow of funding</a:t>
            </a:r>
          </a:p>
          <a:p>
            <a:endParaRPr lang="en-GB" sz="2000" dirty="0"/>
          </a:p>
          <a:p>
            <a:r>
              <a:rPr lang="en-GB" sz="2000" dirty="0" smtClean="0"/>
              <a:t>India must be part of the global effort to evolve new designs – there are restrictions today, but we must be prepared to embrace these new designs as and when they roll out </a:t>
            </a:r>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5" y="74685"/>
            <a:ext cx="8618537" cy="292388"/>
          </a:xfrm>
        </p:spPr>
        <p:txBody>
          <a:bodyPr/>
          <a:lstStyle/>
          <a:p>
            <a:r>
              <a:rPr lang="en-US" dirty="0"/>
              <a:t>CEEW: one of India’s leading think-tanks</a:t>
            </a:r>
          </a:p>
        </p:txBody>
      </p:sp>
      <p:sp>
        <p:nvSpPr>
          <p:cNvPr id="27" name="Slide Number Placeholder 2"/>
          <p:cNvSpPr>
            <a:spLocks noGrp="1"/>
          </p:cNvSpPr>
          <p:nvPr>
            <p:ph type="sldNum" sz="quarter" idx="10"/>
          </p:nvPr>
        </p:nvSpPr>
        <p:spPr>
          <a:xfrm>
            <a:off x="8545513" y="6435725"/>
            <a:ext cx="195262" cy="152400"/>
          </a:xfrm>
        </p:spPr>
        <p:txBody>
          <a:bodyPr/>
          <a:lstStyle/>
          <a:p>
            <a:pPr>
              <a:defRPr/>
            </a:pPr>
            <a:fld id="{4469C04F-DE5A-469D-90D0-C5E7B746156C}" type="slidenum">
              <a:rPr lang="en-GB" smtClean="0"/>
              <a:pPr>
                <a:defRPr/>
              </a:pPr>
              <a:t>1</a:t>
            </a:fld>
            <a:r>
              <a:rPr lang="en-GB" dirty="0" smtClean="0"/>
              <a:t> </a:t>
            </a:r>
            <a:endParaRPr lang="en-GB" dirty="0"/>
          </a:p>
        </p:txBody>
      </p:sp>
      <p:pic>
        <p:nvPicPr>
          <p:cNvPr id="1229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62" t="11669" r="8795" b="19629"/>
          <a:stretch/>
        </p:blipFill>
        <p:spPr bwMode="auto">
          <a:xfrm>
            <a:off x="0" y="735130"/>
            <a:ext cx="8961438" cy="482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84725"/>
            <a:ext cx="56292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620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230188"/>
            <a:ext cx="8618537" cy="292388"/>
          </a:xfrm>
        </p:spPr>
        <p:txBody>
          <a:bodyPr/>
          <a:lstStyle/>
          <a:p>
            <a:r>
              <a:rPr lang="en-GB" dirty="0" smtClean="0"/>
              <a:t>The rapid pace of technology development today</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2005" y="1158495"/>
            <a:ext cx="4258102" cy="5109726"/>
          </a:xfrm>
        </p:spPr>
      </p:pic>
      <p:sp>
        <p:nvSpPr>
          <p:cNvPr id="4" name="Slide Number Placeholder 3"/>
          <p:cNvSpPr>
            <a:spLocks noGrp="1"/>
          </p:cNvSpPr>
          <p:nvPr>
            <p:ph type="sldNum" sz="quarter" idx="10"/>
          </p:nvPr>
        </p:nvSpPr>
        <p:spPr/>
        <p:txBody>
          <a:bodyPr/>
          <a:lstStyle/>
          <a:p>
            <a:pPr>
              <a:defRPr/>
            </a:pPr>
            <a:fld id="{056CC045-4D92-429D-BDDC-C845C4E146EF}" type="slidenum">
              <a:rPr lang="en-GB" smtClean="0"/>
              <a:pPr>
                <a:defRPr/>
              </a:pPr>
              <a:t>2</a:t>
            </a:fld>
            <a:r>
              <a:rPr lang="en-GB" smtClean="0"/>
              <a:t> </a:t>
            </a:r>
            <a:endParaRPr lang="en-GB"/>
          </a:p>
        </p:txBody>
      </p:sp>
    </p:spTree>
    <p:extLst>
      <p:ext uri="{BB962C8B-B14F-4D97-AF65-F5344CB8AC3E}">
        <p14:creationId xmlns:p14="http://schemas.microsoft.com/office/powerpoint/2010/main" val="2723839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19063" y="66058"/>
            <a:ext cx="8618537" cy="292388"/>
          </a:xfrm>
        </p:spPr>
        <p:txBody>
          <a:bodyPr/>
          <a:lstStyle/>
          <a:p>
            <a:r>
              <a:rPr lang="en-US" dirty="0" smtClean="0"/>
              <a:t>Technology development</a:t>
            </a:r>
            <a:endParaRPr lang="en-GB" dirty="0" smtClean="0"/>
          </a:p>
        </p:txBody>
      </p:sp>
      <p:sp>
        <p:nvSpPr>
          <p:cNvPr id="3" name="Slide Number Placeholder 2"/>
          <p:cNvSpPr>
            <a:spLocks noGrp="1"/>
          </p:cNvSpPr>
          <p:nvPr>
            <p:ph type="sldNum" sz="quarter" idx="10"/>
          </p:nvPr>
        </p:nvSpPr>
        <p:spPr/>
        <p:txBody>
          <a:bodyPr/>
          <a:lstStyle/>
          <a:p>
            <a:pPr>
              <a:defRPr/>
            </a:pPr>
            <a:fld id="{4469C04F-DE5A-469D-90D0-C5E7B746156C}" type="slidenum">
              <a:rPr lang="en-GB" smtClean="0"/>
              <a:pPr>
                <a:defRPr/>
              </a:pPr>
              <a:t>3</a:t>
            </a:fld>
            <a:r>
              <a:rPr lang="en-GB" dirty="0" smtClean="0"/>
              <a:t> </a:t>
            </a:r>
            <a:endParaRPr lang="en-GB" dirty="0"/>
          </a:p>
        </p:txBody>
      </p:sp>
      <p:sp>
        <p:nvSpPr>
          <p:cNvPr id="7" name="McK 5. Source"/>
          <p:cNvSpPr>
            <a:spLocks noChangeArrowheads="1"/>
          </p:cNvSpPr>
          <p:nvPr>
            <p:custDataLst>
              <p:tags r:id="rId1"/>
            </p:custDataLst>
          </p:nvPr>
        </p:nvSpPr>
        <p:spPr bwMode="gray">
          <a:xfrm>
            <a:off x="119063" y="6435725"/>
            <a:ext cx="6862762" cy="152400"/>
          </a:xfrm>
          <a:prstGeom prst="rect">
            <a:avLst/>
          </a:prstGeom>
          <a:noFill/>
          <a:ln w="9525">
            <a:noFill/>
            <a:miter lim="800000"/>
            <a:headEnd/>
            <a:tailEnd/>
          </a:ln>
        </p:spPr>
        <p:txBody>
          <a:bodyPr lIns="0" tIns="0" rIns="0" bIns="0" anchor="ctr">
            <a:spAutoFit/>
          </a:bodyPr>
          <a:lstStyle/>
          <a:p>
            <a:pPr marL="609600" indent="-609600" defTabSz="895350">
              <a:tabLst>
                <a:tab pos="612775" algn="l"/>
              </a:tabLst>
            </a:pPr>
            <a:r>
              <a:rPr lang="en-GB" sz="1000" dirty="0">
                <a:solidFill>
                  <a:srgbClr val="000000"/>
                </a:solidFill>
              </a:rPr>
              <a:t>SOURCE</a:t>
            </a:r>
            <a:r>
              <a:rPr lang="en-GB" sz="1000" dirty="0" smtClean="0">
                <a:solidFill>
                  <a:srgbClr val="000000"/>
                </a:solidFill>
              </a:rPr>
              <a:t>:</a:t>
            </a:r>
            <a:endParaRPr lang="en-GB" sz="1000" dirty="0">
              <a:solidFill>
                <a:srgbClr val="000000"/>
              </a:solidFill>
            </a:endParaRPr>
          </a:p>
        </p:txBody>
      </p:sp>
      <p:sp>
        <p:nvSpPr>
          <p:cNvPr id="8" name="Content Placeholder 3"/>
          <p:cNvSpPr>
            <a:spLocks noGrp="1"/>
          </p:cNvSpPr>
          <p:nvPr>
            <p:ph idx="1"/>
          </p:nvPr>
        </p:nvSpPr>
        <p:spPr>
          <a:xfrm>
            <a:off x="223838" y="1104900"/>
            <a:ext cx="7747000" cy="4122738"/>
          </a:xfrm>
        </p:spPr>
        <p:txBody>
          <a:bodyPr/>
          <a:lstStyle/>
          <a:p>
            <a:pPr>
              <a:buFontTx/>
              <a:buNone/>
              <a:defRPr/>
            </a:pPr>
            <a:endParaRPr lang="en-GB" dirty="0" smtClean="0"/>
          </a:p>
          <a:p>
            <a:pPr>
              <a:defRPr/>
            </a:pPr>
            <a:r>
              <a:rPr lang="en-GB" dirty="0" smtClean="0"/>
              <a:t>First thermal power station (in 1880s) had an efficiency of 1.5% and ideas like FGD and SCR for pollutant removal did not become common place until 1970s and 1980s</a:t>
            </a:r>
          </a:p>
          <a:p>
            <a:pPr>
              <a:defRPr/>
            </a:pPr>
            <a:endParaRPr lang="en-GB" dirty="0"/>
          </a:p>
          <a:p>
            <a:pPr>
              <a:defRPr/>
            </a:pPr>
            <a:r>
              <a:rPr lang="en-GB" dirty="0" smtClean="0"/>
              <a:t>First set of civilian nuclear reactor came up only in the 1950s and matured rapidly. Some of the most cost effective generation sources in the US today are the Gen II plants that came up</a:t>
            </a:r>
          </a:p>
          <a:p>
            <a:pPr>
              <a:defRPr/>
            </a:pPr>
            <a:endParaRPr lang="en-GB" dirty="0"/>
          </a:p>
          <a:p>
            <a:pPr>
              <a:defRPr/>
            </a:pPr>
            <a:r>
              <a:rPr lang="en-GB" dirty="0" smtClean="0"/>
              <a:t>Technology development is inherently risky and has consequences – financial and otherwise, which we as a society must be willing to bear. We have done it in the past and it must continue if we are to realise some of the ambitious goals of climate change mitigation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230188"/>
            <a:ext cx="8618537" cy="292388"/>
          </a:xfrm>
        </p:spPr>
        <p:txBody>
          <a:bodyPr/>
          <a:lstStyle/>
          <a:p>
            <a:r>
              <a:rPr lang="en-GB" dirty="0" smtClean="0"/>
              <a:t>Risk Perception and Technology development</a:t>
            </a:r>
            <a:endParaRPr lang="en-GB" dirty="0"/>
          </a:p>
        </p:txBody>
      </p:sp>
      <p:sp>
        <p:nvSpPr>
          <p:cNvPr id="3" name="Content Placeholder 2"/>
          <p:cNvSpPr>
            <a:spLocks noGrp="1"/>
          </p:cNvSpPr>
          <p:nvPr>
            <p:ph idx="1"/>
          </p:nvPr>
        </p:nvSpPr>
        <p:spPr>
          <a:xfrm>
            <a:off x="614149" y="928049"/>
            <a:ext cx="7683689" cy="4954136"/>
          </a:xfrm>
        </p:spPr>
        <p:txBody>
          <a:bodyPr/>
          <a:lstStyle/>
          <a:p>
            <a:r>
              <a:rPr lang="en-GB" dirty="0" smtClean="0"/>
              <a:t>“</a:t>
            </a:r>
            <a:r>
              <a:rPr lang="en-US" i="1" dirty="0"/>
              <a:t>While 62% of those surveyed supported the continued use of existing plants, 59% did not want to see new plants under construction </a:t>
            </a:r>
            <a:r>
              <a:rPr lang="en-US" dirty="0" smtClean="0"/>
              <a:t>“ (IAEA, 2005)</a:t>
            </a:r>
          </a:p>
          <a:p>
            <a:endParaRPr lang="en-US" dirty="0"/>
          </a:p>
          <a:p>
            <a:endParaRPr lang="en-US" dirty="0" smtClean="0"/>
          </a:p>
          <a:p>
            <a:r>
              <a:rPr lang="en-US" dirty="0" smtClean="0"/>
              <a:t>Where this distorted perception stems from is perhaps outlined by William Clark</a:t>
            </a:r>
          </a:p>
          <a:p>
            <a:pPr marL="0" indent="0">
              <a:buNone/>
            </a:pPr>
            <a:endParaRPr lang="en-US" i="1" dirty="0" smtClean="0"/>
          </a:p>
          <a:p>
            <a:pPr marL="0" indent="0">
              <a:buNone/>
            </a:pPr>
            <a:endParaRPr lang="en-US" i="1" dirty="0"/>
          </a:p>
          <a:p>
            <a:pPr marL="0" indent="0">
              <a:buNone/>
            </a:pPr>
            <a:r>
              <a:rPr lang="en-US" i="1" dirty="0" smtClean="0"/>
              <a:t>	“socially </a:t>
            </a:r>
            <a:r>
              <a:rPr lang="en-US" i="1" dirty="0"/>
              <a:t>relevant risk is not uncertainty of outcome, or violence of event, or </a:t>
            </a:r>
            <a:r>
              <a:rPr lang="en-US" i="1" dirty="0" smtClean="0"/>
              <a:t>	toxicity </a:t>
            </a:r>
            <a:r>
              <a:rPr lang="en-US" i="1" dirty="0"/>
              <a:t>of substance, or anything of the sort. Rather, it is perceived inability </a:t>
            </a:r>
            <a:r>
              <a:rPr lang="en-US" i="1" dirty="0" smtClean="0"/>
              <a:t>	to </a:t>
            </a:r>
            <a:r>
              <a:rPr lang="en-US" i="1" dirty="0"/>
              <a:t>cope satisfactorily with the world around us” </a:t>
            </a:r>
            <a:endParaRPr lang="en-US" i="1" dirty="0" smtClean="0"/>
          </a:p>
          <a:p>
            <a:pPr marL="0" indent="0">
              <a:buNone/>
            </a:pPr>
            <a:endParaRPr lang="en-US" i="1" dirty="0"/>
          </a:p>
          <a:p>
            <a:r>
              <a:rPr lang="en-US" dirty="0" smtClean="0"/>
              <a:t>If we are to make a marked difference to the way we generate energy today, increasing our risk appetite and embracing new possibilities is essential</a:t>
            </a:r>
          </a:p>
          <a:p>
            <a:endParaRPr lang="en-US" dirty="0"/>
          </a:p>
          <a:p>
            <a:r>
              <a:rPr lang="en-US" dirty="0" smtClean="0"/>
              <a:t>We have done that for solar and wind in a big way. Perhaps they may not be able to satisfy all our needs, is conventional nuclear upto the challenge?</a:t>
            </a:r>
            <a:endParaRPr lang="en-GB" dirty="0"/>
          </a:p>
        </p:txBody>
      </p:sp>
      <p:sp>
        <p:nvSpPr>
          <p:cNvPr id="4" name="Slide Number Placeholder 3"/>
          <p:cNvSpPr>
            <a:spLocks noGrp="1"/>
          </p:cNvSpPr>
          <p:nvPr>
            <p:ph type="sldNum" sz="quarter" idx="10"/>
          </p:nvPr>
        </p:nvSpPr>
        <p:spPr/>
        <p:txBody>
          <a:bodyPr/>
          <a:lstStyle/>
          <a:p>
            <a:pPr>
              <a:defRPr/>
            </a:pPr>
            <a:fld id="{056CC045-4D92-429D-BDDC-C845C4E146EF}" type="slidenum">
              <a:rPr lang="en-GB" smtClean="0"/>
              <a:pPr>
                <a:defRPr/>
              </a:pPr>
              <a:t>4</a:t>
            </a:fld>
            <a:r>
              <a:rPr lang="en-GB" smtClean="0"/>
              <a:t> </a:t>
            </a:r>
            <a:endParaRPr lang="en-GB"/>
          </a:p>
        </p:txBody>
      </p:sp>
    </p:spTree>
    <p:extLst>
      <p:ext uri="{BB962C8B-B14F-4D97-AF65-F5344CB8AC3E}">
        <p14:creationId xmlns:p14="http://schemas.microsoft.com/office/powerpoint/2010/main" val="3500497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230188"/>
            <a:ext cx="8618537" cy="292388"/>
          </a:xfrm>
        </p:spPr>
        <p:txBody>
          <a:bodyPr/>
          <a:lstStyle/>
          <a:p>
            <a:r>
              <a:rPr lang="en-GB" dirty="0" smtClean="0"/>
              <a:t>Small Modular Reactors</a:t>
            </a:r>
            <a:endParaRPr lang="en-GB" dirty="0"/>
          </a:p>
        </p:txBody>
      </p:sp>
      <p:sp>
        <p:nvSpPr>
          <p:cNvPr id="3" name="Content Placeholder 2"/>
          <p:cNvSpPr>
            <a:spLocks noGrp="1"/>
          </p:cNvSpPr>
          <p:nvPr>
            <p:ph idx="1"/>
          </p:nvPr>
        </p:nvSpPr>
        <p:spPr>
          <a:xfrm>
            <a:off x="600501" y="1091822"/>
            <a:ext cx="7670042" cy="4722124"/>
          </a:xfrm>
        </p:spPr>
        <p:txBody>
          <a:bodyPr/>
          <a:lstStyle/>
          <a:p>
            <a:r>
              <a:rPr lang="en-GB" dirty="0" smtClean="0"/>
              <a:t>Early designs of the conventional nuclear reactor were “small” but perhaps not entirely modular as it was still custom built</a:t>
            </a:r>
          </a:p>
          <a:p>
            <a:endParaRPr lang="en-GB" dirty="0"/>
          </a:p>
          <a:p>
            <a:r>
              <a:rPr lang="en-GB" dirty="0" smtClean="0"/>
              <a:t>They gyrated towards larger sizes on account of the economies of scale and the ability to recover larger costs from ‘fixed rate-paying’ customers in a regulated setting</a:t>
            </a:r>
          </a:p>
          <a:p>
            <a:endParaRPr lang="en-GB" dirty="0"/>
          </a:p>
          <a:p>
            <a:r>
              <a:rPr lang="en-GB" dirty="0" smtClean="0"/>
              <a:t>This is changing and there are only few (possibly one) regulated utility in the US</a:t>
            </a:r>
            <a:endParaRPr lang="en-GB" dirty="0"/>
          </a:p>
        </p:txBody>
      </p:sp>
      <p:sp>
        <p:nvSpPr>
          <p:cNvPr id="4" name="Slide Number Placeholder 3"/>
          <p:cNvSpPr>
            <a:spLocks noGrp="1"/>
          </p:cNvSpPr>
          <p:nvPr>
            <p:ph type="sldNum" sz="quarter" idx="10"/>
          </p:nvPr>
        </p:nvSpPr>
        <p:spPr/>
        <p:txBody>
          <a:bodyPr/>
          <a:lstStyle/>
          <a:p>
            <a:pPr>
              <a:defRPr/>
            </a:pPr>
            <a:fld id="{056CC045-4D92-429D-BDDC-C845C4E146EF}" type="slidenum">
              <a:rPr lang="en-GB" smtClean="0"/>
              <a:pPr>
                <a:defRPr/>
              </a:pPr>
              <a:t>5</a:t>
            </a:fld>
            <a:r>
              <a:rPr lang="en-GB" smtClean="0"/>
              <a:t> </a:t>
            </a:r>
            <a:endParaRPr lang="en-GB"/>
          </a:p>
        </p:txBody>
      </p:sp>
    </p:spTree>
    <p:extLst>
      <p:ext uri="{BB962C8B-B14F-4D97-AF65-F5344CB8AC3E}">
        <p14:creationId xmlns:p14="http://schemas.microsoft.com/office/powerpoint/2010/main" val="836325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230188"/>
            <a:ext cx="8618537" cy="292388"/>
          </a:xfrm>
        </p:spPr>
        <p:txBody>
          <a:bodyPr/>
          <a:lstStyle/>
          <a:p>
            <a:r>
              <a:rPr lang="en-GB" dirty="0" smtClean="0"/>
              <a:t>What are some of the advantages of SMRs?</a:t>
            </a:r>
            <a:endParaRPr lang="en-GB" dirty="0"/>
          </a:p>
        </p:txBody>
      </p:sp>
      <p:sp>
        <p:nvSpPr>
          <p:cNvPr id="3" name="Content Placeholder 2"/>
          <p:cNvSpPr>
            <a:spLocks noGrp="1"/>
          </p:cNvSpPr>
          <p:nvPr>
            <p:ph idx="1"/>
          </p:nvPr>
        </p:nvSpPr>
        <p:spPr>
          <a:xfrm>
            <a:off x="586855" y="955343"/>
            <a:ext cx="7710984" cy="5022375"/>
          </a:xfrm>
        </p:spPr>
        <p:txBody>
          <a:bodyPr/>
          <a:lstStyle/>
          <a:p>
            <a:r>
              <a:rPr lang="en-GB" dirty="0"/>
              <a:t>Current SMR designs incorporate innovative approaches to </a:t>
            </a:r>
            <a:endParaRPr lang="en-GB" dirty="0" smtClean="0"/>
          </a:p>
          <a:p>
            <a:endParaRPr lang="en-GB" dirty="0"/>
          </a:p>
          <a:p>
            <a:r>
              <a:rPr lang="en-GB" dirty="0"/>
              <a:t>A</a:t>
            </a:r>
            <a:r>
              <a:rPr lang="en-GB" dirty="0" smtClean="0"/>
              <a:t>chieve </a:t>
            </a:r>
            <a:r>
              <a:rPr lang="en-GB" dirty="0"/>
              <a:t>design </a:t>
            </a:r>
            <a:r>
              <a:rPr lang="en-GB" dirty="0" smtClean="0"/>
              <a:t>simplification</a:t>
            </a:r>
          </a:p>
          <a:p>
            <a:r>
              <a:rPr lang="en-GB" dirty="0" smtClean="0"/>
              <a:t>Modularity</a:t>
            </a:r>
            <a:r>
              <a:rPr lang="en-GB" dirty="0"/>
              <a:t>, </a:t>
            </a:r>
            <a:endParaRPr lang="en-GB" dirty="0" smtClean="0"/>
          </a:p>
          <a:p>
            <a:r>
              <a:rPr lang="en-GB" dirty="0"/>
              <a:t>P</a:t>
            </a:r>
            <a:r>
              <a:rPr lang="en-GB" dirty="0" smtClean="0"/>
              <a:t>assive </a:t>
            </a:r>
            <a:r>
              <a:rPr lang="en-GB" dirty="0"/>
              <a:t>safety </a:t>
            </a:r>
            <a:r>
              <a:rPr lang="en-GB" dirty="0" smtClean="0"/>
              <a:t>features </a:t>
            </a:r>
          </a:p>
          <a:p>
            <a:r>
              <a:rPr lang="en-GB" dirty="0"/>
              <a:t>P</a:t>
            </a:r>
            <a:r>
              <a:rPr lang="en-GB" dirty="0" smtClean="0"/>
              <a:t>roliferation resistance</a:t>
            </a:r>
          </a:p>
          <a:p>
            <a:r>
              <a:rPr lang="en-GB" dirty="0"/>
              <a:t>S</a:t>
            </a:r>
            <a:r>
              <a:rPr lang="en-GB" dirty="0" smtClean="0"/>
              <a:t>peed </a:t>
            </a:r>
            <a:r>
              <a:rPr lang="en-GB" dirty="0"/>
              <a:t>of construction, and reduced financial risk </a:t>
            </a:r>
            <a:endParaRPr lang="en-GB" dirty="0" smtClean="0"/>
          </a:p>
          <a:p>
            <a:pPr lvl="3"/>
            <a:r>
              <a:rPr lang="en-GB" dirty="0" smtClean="0"/>
              <a:t>Their </a:t>
            </a:r>
            <a:r>
              <a:rPr lang="en-GB" dirty="0"/>
              <a:t>deployment strategy allows for an incremental approach, thus reducing up-front capital requirements and being more suitable to limited grid </a:t>
            </a:r>
            <a:r>
              <a:rPr lang="en-GB" dirty="0" smtClean="0"/>
              <a:t>capacity</a:t>
            </a:r>
            <a:endParaRPr lang="en-GB" dirty="0"/>
          </a:p>
          <a:p>
            <a:pPr lvl="3"/>
            <a:endParaRPr lang="en-GB" dirty="0" smtClean="0"/>
          </a:p>
          <a:p>
            <a:r>
              <a:rPr lang="en-GB" dirty="0" smtClean="0"/>
              <a:t>SMRs </a:t>
            </a:r>
            <a:r>
              <a:rPr lang="en-GB" dirty="0"/>
              <a:t>are positioned  to penetrate markets not being served by the current fleet of reactors and thereby demonstrate the environmental (presumably reduced GHG emissions) and economic benefits of nuclear energy to a those countries that do not currently have a nuclear program (or only a test or lab reactor) but are interested in kick-starting a program outside the lab. </a:t>
            </a:r>
            <a:endParaRPr lang="en-GB" dirty="0"/>
          </a:p>
        </p:txBody>
      </p:sp>
      <p:sp>
        <p:nvSpPr>
          <p:cNvPr id="4" name="Slide Number Placeholder 3"/>
          <p:cNvSpPr>
            <a:spLocks noGrp="1"/>
          </p:cNvSpPr>
          <p:nvPr>
            <p:ph type="sldNum" sz="quarter" idx="10"/>
          </p:nvPr>
        </p:nvSpPr>
        <p:spPr/>
        <p:txBody>
          <a:bodyPr/>
          <a:lstStyle/>
          <a:p>
            <a:pPr>
              <a:defRPr/>
            </a:pPr>
            <a:fld id="{056CC045-4D92-429D-BDDC-C845C4E146EF}" type="slidenum">
              <a:rPr lang="en-GB" smtClean="0"/>
              <a:pPr>
                <a:defRPr/>
              </a:pPr>
              <a:t>6</a:t>
            </a:fld>
            <a:r>
              <a:rPr lang="en-GB" smtClean="0"/>
              <a:t> </a:t>
            </a:r>
            <a:endParaRPr lang="en-GB"/>
          </a:p>
        </p:txBody>
      </p:sp>
    </p:spTree>
    <p:extLst>
      <p:ext uri="{BB962C8B-B14F-4D97-AF65-F5344CB8AC3E}">
        <p14:creationId xmlns:p14="http://schemas.microsoft.com/office/powerpoint/2010/main" val="71642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230188"/>
            <a:ext cx="8618537" cy="292388"/>
          </a:xfrm>
        </p:spPr>
        <p:txBody>
          <a:bodyPr/>
          <a:lstStyle/>
          <a:p>
            <a:r>
              <a:rPr lang="en-GB" dirty="0" smtClean="0"/>
              <a:t>Challenges and opportunities of SMRs</a:t>
            </a:r>
            <a:endParaRPr lang="en-GB" dirty="0"/>
          </a:p>
        </p:txBody>
      </p:sp>
      <p:sp>
        <p:nvSpPr>
          <p:cNvPr id="3" name="Content Placeholder 2"/>
          <p:cNvSpPr>
            <a:spLocks noGrp="1"/>
          </p:cNvSpPr>
          <p:nvPr>
            <p:ph idx="1"/>
          </p:nvPr>
        </p:nvSpPr>
        <p:spPr>
          <a:xfrm>
            <a:off x="423081" y="928048"/>
            <a:ext cx="8024883" cy="5131558"/>
          </a:xfrm>
        </p:spPr>
        <p:txBody>
          <a:bodyPr/>
          <a:lstStyle/>
          <a:p>
            <a:endParaRPr lang="en-GB" dirty="0"/>
          </a:p>
          <a:p>
            <a:r>
              <a:rPr lang="en-GB" dirty="0" smtClean="0"/>
              <a:t>Energy Access</a:t>
            </a:r>
          </a:p>
          <a:p>
            <a:endParaRPr lang="en-GB" dirty="0"/>
          </a:p>
          <a:p>
            <a:r>
              <a:rPr lang="en-GB" dirty="0" smtClean="0"/>
              <a:t>Energy Security (?)</a:t>
            </a:r>
          </a:p>
          <a:p>
            <a:endParaRPr lang="en-GB" dirty="0"/>
          </a:p>
          <a:p>
            <a:r>
              <a:rPr lang="en-GB" dirty="0" smtClean="0"/>
              <a:t>Sustainable development and climate change</a:t>
            </a:r>
          </a:p>
          <a:p>
            <a:endParaRPr lang="en-GB" dirty="0"/>
          </a:p>
          <a:p>
            <a:r>
              <a:rPr lang="en-GB" dirty="0" smtClean="0"/>
              <a:t>Cost of delivered power and energy</a:t>
            </a:r>
          </a:p>
          <a:p>
            <a:endParaRPr lang="en-GB" dirty="0"/>
          </a:p>
          <a:p>
            <a:r>
              <a:rPr lang="en-GB" dirty="0" smtClean="0"/>
              <a:t>Reduced Physical Risk (?)</a:t>
            </a:r>
          </a:p>
          <a:p>
            <a:endParaRPr lang="en-GB" dirty="0"/>
          </a:p>
          <a:p>
            <a:pPr marL="0" indent="0">
              <a:buNone/>
            </a:pPr>
            <a:r>
              <a:rPr lang="en-GB" dirty="0" smtClean="0"/>
              <a:t>  “</a:t>
            </a:r>
            <a:r>
              <a:rPr lang="en-US" dirty="0"/>
              <a:t>“</a:t>
            </a:r>
            <a:r>
              <a:rPr lang="en-US" i="1" dirty="0"/>
              <a:t>that scientists and technologists associated with the nuclear industry are building support for small modular reactors (SMRs) by advancing .. rhetorical visions imbued with elements of fantasy that cater to various social expectations</a:t>
            </a:r>
            <a:r>
              <a:rPr lang="en-US" dirty="0"/>
              <a:t>” </a:t>
            </a:r>
            <a:r>
              <a:rPr lang="en-US" dirty="0" smtClean="0"/>
              <a:t>(</a:t>
            </a:r>
            <a:r>
              <a:rPr lang="en-US" dirty="0" err="1" smtClean="0"/>
              <a:t>Ramana</a:t>
            </a:r>
            <a:r>
              <a:rPr lang="en-US" dirty="0" smtClean="0"/>
              <a:t> and </a:t>
            </a:r>
            <a:r>
              <a:rPr lang="en-US" dirty="0" err="1" smtClean="0"/>
              <a:t>Sovacool</a:t>
            </a:r>
            <a:r>
              <a:rPr lang="en-US" dirty="0" smtClean="0"/>
              <a:t>, 2014)</a:t>
            </a:r>
            <a:endParaRPr lang="en-GB" dirty="0" smtClean="0"/>
          </a:p>
          <a:p>
            <a:endParaRPr lang="en-GB" dirty="0"/>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056CC045-4D92-429D-BDDC-C845C4E146EF}" type="slidenum">
              <a:rPr lang="en-GB" smtClean="0"/>
              <a:pPr>
                <a:defRPr/>
              </a:pPr>
              <a:t>7</a:t>
            </a:fld>
            <a:r>
              <a:rPr lang="en-GB" smtClean="0"/>
              <a:t> </a:t>
            </a:r>
            <a:endParaRPr lang="en-GB"/>
          </a:p>
        </p:txBody>
      </p:sp>
    </p:spTree>
    <p:extLst>
      <p:ext uri="{BB962C8B-B14F-4D97-AF65-F5344CB8AC3E}">
        <p14:creationId xmlns:p14="http://schemas.microsoft.com/office/powerpoint/2010/main" val="4026621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230188"/>
            <a:ext cx="8618537" cy="292388"/>
          </a:xfrm>
        </p:spPr>
        <p:txBody>
          <a:bodyPr/>
          <a:lstStyle/>
          <a:p>
            <a:r>
              <a:rPr lang="en-GB" dirty="0" smtClean="0"/>
              <a:t>Talking of physical risk</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6297252"/>
              </p:ext>
            </p:extLst>
          </p:nvPr>
        </p:nvGraphicFramePr>
        <p:xfrm>
          <a:off x="1815151" y="1296537"/>
          <a:ext cx="5595582" cy="4258101"/>
        </p:xfrm>
        <a:graphic>
          <a:graphicData uri="http://schemas.openxmlformats.org/drawingml/2006/table">
            <a:tbl>
              <a:tblPr firstRow="1" firstCol="1" bandRow="1">
                <a:tableStyleId>{5C22544A-7EE6-4342-B048-85BDC9FD1C3A}</a:tableStyleId>
              </a:tblPr>
              <a:tblGrid>
                <a:gridCol w="1214776"/>
                <a:gridCol w="1091344"/>
                <a:gridCol w="1058429"/>
                <a:gridCol w="1085173"/>
                <a:gridCol w="1145860"/>
              </a:tblGrid>
              <a:tr h="1091352">
                <a:tc>
                  <a:txBody>
                    <a:bodyPr/>
                    <a:lstStyle/>
                    <a:p>
                      <a:pPr algn="just">
                        <a:lnSpc>
                          <a:spcPct val="115000"/>
                        </a:lnSpc>
                        <a:spcAft>
                          <a:spcPts val="0"/>
                        </a:spcAft>
                      </a:pPr>
                      <a:r>
                        <a:rPr lang="en-GB" sz="1200" dirty="0">
                          <a:effectLst/>
                        </a:rPr>
                        <a:t>Reactor Name</a:t>
                      </a:r>
                      <a:endParaRPr lang="en-IN" sz="1800" dirty="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Country</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Power Output (MW)</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No. of Reactors</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dirty="0">
                          <a:effectLst/>
                        </a:rPr>
                        <a:t>Population within 30 km </a:t>
                      </a:r>
                      <a:r>
                        <a:rPr lang="en-GB" sz="1200" dirty="0" smtClean="0">
                          <a:effectLst/>
                        </a:rPr>
                        <a:t>radius (million)</a:t>
                      </a:r>
                      <a:endParaRPr lang="en-IN" sz="1800" dirty="0">
                        <a:effectLst/>
                        <a:latin typeface="Calibri"/>
                        <a:ea typeface="MS PGothic"/>
                        <a:cs typeface="Franklin Gothic Book"/>
                      </a:endParaRPr>
                    </a:p>
                  </a:txBody>
                  <a:tcPr marL="68580" marR="68580" marT="0" marB="0" anchor="b"/>
                </a:tc>
              </a:tr>
              <a:tr h="259425">
                <a:tc>
                  <a:txBody>
                    <a:bodyPr/>
                    <a:lstStyle/>
                    <a:p>
                      <a:pPr algn="just">
                        <a:lnSpc>
                          <a:spcPct val="115000"/>
                        </a:lnSpc>
                        <a:spcAft>
                          <a:spcPts val="0"/>
                        </a:spcAft>
                      </a:pPr>
                      <a:r>
                        <a:rPr lang="en-GB" sz="1200">
                          <a:effectLst/>
                        </a:rPr>
                        <a:t>Lungmen</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Taiwan</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2600</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1.5</a:t>
                      </a:r>
                      <a:endParaRPr lang="en-IN" sz="1800">
                        <a:effectLst/>
                        <a:latin typeface="Calibri"/>
                        <a:ea typeface="MS PGothic"/>
                        <a:cs typeface="Franklin Gothic Book"/>
                      </a:endParaRPr>
                    </a:p>
                  </a:txBody>
                  <a:tcPr marL="68580" marR="68580" marT="0" marB="0" anchor="b"/>
                </a:tc>
              </a:tr>
              <a:tr h="259425">
                <a:tc>
                  <a:txBody>
                    <a:bodyPr/>
                    <a:lstStyle/>
                    <a:p>
                      <a:pPr algn="just">
                        <a:lnSpc>
                          <a:spcPct val="115000"/>
                        </a:lnSpc>
                        <a:spcAft>
                          <a:spcPts val="0"/>
                        </a:spcAft>
                      </a:pPr>
                      <a:r>
                        <a:rPr lang="en-GB" sz="1200">
                          <a:effectLst/>
                        </a:rPr>
                        <a:t>Doel</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Belgium</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2910</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4</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1.51</a:t>
                      </a:r>
                      <a:endParaRPr lang="en-IN" sz="1800">
                        <a:effectLst/>
                        <a:latin typeface="Calibri"/>
                        <a:ea typeface="MS PGothic"/>
                        <a:cs typeface="Franklin Gothic Book"/>
                      </a:endParaRPr>
                    </a:p>
                  </a:txBody>
                  <a:tcPr marL="68580" marR="68580" marT="0" marB="0" anchor="b"/>
                </a:tc>
              </a:tr>
              <a:tr h="259425">
                <a:tc>
                  <a:txBody>
                    <a:bodyPr/>
                    <a:lstStyle/>
                    <a:p>
                      <a:pPr algn="just">
                        <a:lnSpc>
                          <a:spcPct val="115000"/>
                        </a:lnSpc>
                        <a:spcAft>
                          <a:spcPts val="0"/>
                        </a:spcAft>
                      </a:pPr>
                      <a:r>
                        <a:rPr lang="en-GB" sz="1200">
                          <a:effectLst/>
                        </a:rPr>
                        <a:t>Biblis</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Germany</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2407</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1.51</a:t>
                      </a:r>
                      <a:endParaRPr lang="en-IN" sz="1800">
                        <a:effectLst/>
                        <a:latin typeface="Calibri"/>
                        <a:ea typeface="MS PGothic"/>
                        <a:cs typeface="Franklin Gothic Book"/>
                      </a:endParaRPr>
                    </a:p>
                  </a:txBody>
                  <a:tcPr marL="68580" marR="68580" marT="0" marB="0" anchor="b"/>
                </a:tc>
              </a:tr>
              <a:tr h="259425">
                <a:tc>
                  <a:txBody>
                    <a:bodyPr/>
                    <a:lstStyle/>
                    <a:p>
                      <a:pPr algn="just">
                        <a:lnSpc>
                          <a:spcPct val="115000"/>
                        </a:lnSpc>
                        <a:spcAft>
                          <a:spcPts val="0"/>
                        </a:spcAft>
                      </a:pPr>
                      <a:r>
                        <a:rPr lang="en-GB" sz="1200">
                          <a:effectLst/>
                        </a:rPr>
                        <a:t>Pickering</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Canada</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3094</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8</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2.2</a:t>
                      </a:r>
                      <a:endParaRPr lang="en-IN" sz="1800">
                        <a:effectLst/>
                        <a:latin typeface="Calibri"/>
                        <a:ea typeface="MS PGothic"/>
                        <a:cs typeface="Franklin Gothic Book"/>
                      </a:endParaRPr>
                    </a:p>
                  </a:txBody>
                  <a:tcPr marL="68580" marR="68580" marT="0" marB="0" anchor="b"/>
                </a:tc>
              </a:tr>
              <a:tr h="259425">
                <a:tc>
                  <a:txBody>
                    <a:bodyPr/>
                    <a:lstStyle/>
                    <a:p>
                      <a:pPr algn="just">
                        <a:lnSpc>
                          <a:spcPct val="115000"/>
                        </a:lnSpc>
                        <a:spcAft>
                          <a:spcPts val="0"/>
                        </a:spcAft>
                      </a:pPr>
                      <a:r>
                        <a:rPr lang="en-GB" sz="1200">
                          <a:effectLst/>
                        </a:rPr>
                        <a:t>Lingao</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China</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3876</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4</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3.11</a:t>
                      </a:r>
                      <a:endParaRPr lang="en-IN" sz="1800">
                        <a:effectLst/>
                        <a:latin typeface="Calibri"/>
                        <a:ea typeface="MS PGothic"/>
                        <a:cs typeface="Franklin Gothic Book"/>
                      </a:endParaRPr>
                    </a:p>
                  </a:txBody>
                  <a:tcPr marL="68580" marR="68580" marT="0" marB="0" anchor="b"/>
                </a:tc>
              </a:tr>
              <a:tr h="536733">
                <a:tc>
                  <a:txBody>
                    <a:bodyPr/>
                    <a:lstStyle/>
                    <a:p>
                      <a:pPr algn="just">
                        <a:lnSpc>
                          <a:spcPct val="115000"/>
                        </a:lnSpc>
                        <a:spcAft>
                          <a:spcPts val="0"/>
                        </a:spcAft>
                      </a:pPr>
                      <a:r>
                        <a:rPr lang="en-GB" sz="1200">
                          <a:effectLst/>
                        </a:rPr>
                        <a:t>Guangdong</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China</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1888</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dirty="0">
                          <a:effectLst/>
                        </a:rPr>
                        <a:t>3.25</a:t>
                      </a:r>
                      <a:endParaRPr lang="en-IN" sz="1800" dirty="0">
                        <a:effectLst/>
                        <a:latin typeface="Calibri"/>
                        <a:ea typeface="MS PGothic"/>
                        <a:cs typeface="Franklin Gothic Book"/>
                      </a:endParaRPr>
                    </a:p>
                  </a:txBody>
                  <a:tcPr marL="68580" marR="68580" marT="0" marB="0" anchor="b"/>
                </a:tc>
              </a:tr>
              <a:tr h="259425">
                <a:tc>
                  <a:txBody>
                    <a:bodyPr/>
                    <a:lstStyle/>
                    <a:p>
                      <a:pPr algn="just">
                        <a:lnSpc>
                          <a:spcPct val="115000"/>
                        </a:lnSpc>
                        <a:spcAft>
                          <a:spcPts val="0"/>
                        </a:spcAft>
                      </a:pPr>
                      <a:r>
                        <a:rPr lang="en-GB" sz="1200">
                          <a:effectLst/>
                        </a:rPr>
                        <a:t>Kori</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S.Korea</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3227</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4</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3.41</a:t>
                      </a:r>
                      <a:endParaRPr lang="en-IN" sz="1800">
                        <a:effectLst/>
                        <a:latin typeface="Calibri"/>
                        <a:ea typeface="MS PGothic"/>
                        <a:cs typeface="Franklin Gothic Book"/>
                      </a:endParaRPr>
                    </a:p>
                  </a:txBody>
                  <a:tcPr marL="68580" marR="68580" marT="0" marB="0" anchor="b"/>
                </a:tc>
              </a:tr>
              <a:tr h="536733">
                <a:tc>
                  <a:txBody>
                    <a:bodyPr/>
                    <a:lstStyle/>
                    <a:p>
                      <a:pPr algn="just">
                        <a:lnSpc>
                          <a:spcPct val="115000"/>
                        </a:lnSpc>
                        <a:spcAft>
                          <a:spcPts val="0"/>
                        </a:spcAft>
                      </a:pPr>
                      <a:r>
                        <a:rPr lang="en-GB" sz="1200">
                          <a:effectLst/>
                        </a:rPr>
                        <a:t>Chin Shan</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Taiwan</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1208</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4.69</a:t>
                      </a:r>
                      <a:endParaRPr lang="en-IN" sz="1800">
                        <a:effectLst/>
                        <a:latin typeface="Calibri"/>
                        <a:ea typeface="MS PGothic"/>
                        <a:cs typeface="Franklin Gothic Book"/>
                      </a:endParaRPr>
                    </a:p>
                  </a:txBody>
                  <a:tcPr marL="68580" marR="68580" marT="0" marB="0" anchor="b"/>
                </a:tc>
              </a:tr>
              <a:tr h="536733">
                <a:tc>
                  <a:txBody>
                    <a:bodyPr/>
                    <a:lstStyle/>
                    <a:p>
                      <a:pPr algn="just">
                        <a:lnSpc>
                          <a:spcPct val="115000"/>
                        </a:lnSpc>
                        <a:spcAft>
                          <a:spcPts val="0"/>
                        </a:spcAft>
                      </a:pPr>
                      <a:r>
                        <a:rPr lang="en-GB" sz="1200">
                          <a:effectLst/>
                        </a:rPr>
                        <a:t>Kuosheng</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Taiwan</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1933</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a:effectLst/>
                        </a:rPr>
                        <a:t>2</a:t>
                      </a:r>
                      <a:endParaRPr lang="en-IN" sz="1800">
                        <a:effectLst/>
                        <a:latin typeface="Calibri"/>
                        <a:ea typeface="MS PGothic"/>
                        <a:cs typeface="Franklin Gothic Book"/>
                      </a:endParaRPr>
                    </a:p>
                  </a:txBody>
                  <a:tcPr marL="68580" marR="68580" marT="0" marB="0" anchor="b"/>
                </a:tc>
                <a:tc>
                  <a:txBody>
                    <a:bodyPr/>
                    <a:lstStyle/>
                    <a:p>
                      <a:pPr algn="just">
                        <a:lnSpc>
                          <a:spcPct val="115000"/>
                        </a:lnSpc>
                        <a:spcAft>
                          <a:spcPts val="0"/>
                        </a:spcAft>
                      </a:pPr>
                      <a:r>
                        <a:rPr lang="en-GB" sz="1200" dirty="0">
                          <a:effectLst/>
                        </a:rPr>
                        <a:t>5.45</a:t>
                      </a:r>
                      <a:endParaRPr lang="en-IN" sz="1800" dirty="0">
                        <a:effectLst/>
                        <a:latin typeface="Calibri"/>
                        <a:ea typeface="MS PGothic"/>
                        <a:cs typeface="Franklin Gothic Book"/>
                      </a:endParaRPr>
                    </a:p>
                  </a:txBody>
                  <a:tcPr marL="68580" marR="68580" marT="0" marB="0" anchor="b"/>
                </a:tc>
              </a:tr>
            </a:tbl>
          </a:graphicData>
        </a:graphic>
      </p:graphicFrame>
      <p:sp>
        <p:nvSpPr>
          <p:cNvPr id="4" name="Slide Number Placeholder 3"/>
          <p:cNvSpPr>
            <a:spLocks noGrp="1"/>
          </p:cNvSpPr>
          <p:nvPr>
            <p:ph type="sldNum" sz="quarter" idx="10"/>
          </p:nvPr>
        </p:nvSpPr>
        <p:spPr/>
        <p:txBody>
          <a:bodyPr/>
          <a:lstStyle/>
          <a:p>
            <a:pPr>
              <a:defRPr/>
            </a:pPr>
            <a:fld id="{056CC045-4D92-429D-BDDC-C845C4E146EF}" type="slidenum">
              <a:rPr lang="en-GB" smtClean="0"/>
              <a:pPr>
                <a:defRPr/>
              </a:pPr>
              <a:t>8</a:t>
            </a:fld>
            <a:r>
              <a:rPr lang="en-GB" smtClean="0"/>
              <a:t> </a:t>
            </a:r>
            <a:endParaRPr lang="en-GB"/>
          </a:p>
        </p:txBody>
      </p:sp>
    </p:spTree>
    <p:extLst>
      <p:ext uri="{BB962C8B-B14F-4D97-AF65-F5344CB8AC3E}">
        <p14:creationId xmlns:p14="http://schemas.microsoft.com/office/powerpoint/2010/main" val="26991106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S" val="1,2"/>
  <p:tag name="THINKCELLPRESENTATIONDONOTDELETE" val="&lt;?xml version=&quot;1.0&quot; encoding=&quot;UTF-16&quot; standalone=&quot;yes&quot;?&gt;&#10;&lt;root reqver=&quot;17819&quot;&gt;&lt;version val=&quot;17885&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m_eweekdayFirstOfWorkweek val=&quot;2&quot;/&gt;&lt;m_eweekdayFirstOfWeekend val=&quot;7&quot;/&gt;&lt;m_mapectfillschemeMRU/&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529"/>
</p:tagLst>
</file>

<file path=ppt/tags/tag2.xml><?xml version="1.0" encoding="utf-8"?>
<p:tagLst xmlns:a="http://schemas.openxmlformats.org/drawingml/2006/main" xmlns:r="http://schemas.openxmlformats.org/officeDocument/2006/relationships" xmlns:p="http://schemas.openxmlformats.org/presentationml/2006/main">
  <p:tag name="NAME" val="Logo"/>
</p:tagLst>
</file>

<file path=ppt/tags/tag3.xml><?xml version="1.0" encoding="utf-8"?>
<p:tagLst xmlns:a="http://schemas.openxmlformats.org/drawingml/2006/main" xmlns:r="http://schemas.openxmlformats.org/officeDocument/2006/relationships" xmlns:p="http://schemas.openxmlformats.org/presentationml/2006/main">
  <p:tag name="RESIZE" val="Yes"/>
</p:tagLst>
</file>

<file path=ppt/tags/tag4.xml><?xml version="1.0" encoding="utf-8"?>
<p:tagLst xmlns:a="http://schemas.openxmlformats.org/drawingml/2006/main" xmlns:r="http://schemas.openxmlformats.org/officeDocument/2006/relationships" xmlns:p="http://schemas.openxmlformats.org/presentationml/2006/main">
  <p:tag name="RESIZE" val="Yes"/>
  <p:tag name="THINKCELLSHAPEDONOTDELETE" val="pFw7RLGz3jU2SqSs2fiO2jQ"/>
</p:tagLst>
</file>

<file path=ppt/theme/theme1.xml><?xml version="1.0" encoding="utf-8"?>
<a:theme xmlns:a="http://schemas.openxmlformats.org/drawingml/2006/main" name="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6494</TotalTime>
  <Words>656</Words>
  <Application>Microsoft Office PowerPoint</Application>
  <PresentationFormat>Custom</PresentationFormat>
  <Paragraphs>133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vt:lpstr>
      <vt:lpstr>Nuclear Power and Risks  What it means for emerging technologies?</vt:lpstr>
      <vt:lpstr>CEEW: one of India’s leading think-tanks</vt:lpstr>
      <vt:lpstr>The rapid pace of technology development today</vt:lpstr>
      <vt:lpstr>Technology development</vt:lpstr>
      <vt:lpstr>Risk Perception and Technology development</vt:lpstr>
      <vt:lpstr>Small Modular Reactors</vt:lpstr>
      <vt:lpstr>What are some of the advantages of SMRs?</vt:lpstr>
      <vt:lpstr>Challenges and opportunities of SMRs</vt:lpstr>
      <vt:lpstr>Talking of physical risk</vt:lpstr>
      <vt:lpstr>  What course of action?</vt:lpstr>
    </vt:vector>
  </TitlesOfParts>
  <Company>Corporate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Meghana Narayan</dc:creator>
  <cp:lastModifiedBy>Ganesh</cp:lastModifiedBy>
  <cp:revision>368</cp:revision>
  <cp:lastPrinted>2010-03-19T22:05:59Z</cp:lastPrinted>
  <dcterms:created xsi:type="dcterms:W3CDTF">2010-03-19T20:12:56Z</dcterms:created>
  <dcterms:modified xsi:type="dcterms:W3CDTF">2016-09-30T04:30:56Z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true</vt:bool>
  </property>
  <property fmtid="{D5CDD505-2E9C-101B-9397-08002B2CF9AE}" pid="8" name="DocIDPosition">
    <vt:i4>1</vt:i4>
  </property>
  <property fmtid="{D5CDD505-2E9C-101B-9397-08002B2CF9AE}" pid="9" name="Final">
    <vt:bool>true</vt:bool>
  </property>
  <property fmtid="{D5CDD505-2E9C-101B-9397-08002B2CF9AE}" pid="10" name="Title">
    <vt:lpwstr>Title</vt:lpwstr>
  </property>
  <property fmtid="{D5CDD505-2E9C-101B-9397-08002B2CF9AE}" pid="11" name="Event">
    <vt:lpwstr/>
  </property>
  <property fmtid="{D5CDD505-2E9C-101B-9397-08002B2CF9AE}" pid="12" name="Delivery Date">
    <vt:lpwstr/>
  </property>
</Properties>
</file>